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436" r:id="rId2"/>
    <p:sldId id="415" r:id="rId3"/>
    <p:sldId id="427" r:id="rId4"/>
    <p:sldId id="438" r:id="rId5"/>
    <p:sldId id="428" r:id="rId6"/>
    <p:sldId id="429" r:id="rId7"/>
    <p:sldId id="432" r:id="rId8"/>
    <p:sldId id="416" r:id="rId9"/>
    <p:sldId id="433" r:id="rId10"/>
    <p:sldId id="441" r:id="rId11"/>
    <p:sldId id="43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755110" initials="q" lastIdx="2" clrIdx="0"/>
  <p:cmAuthor id="1" name="Art" initials="A" lastIdx="9" clrIdx="1"/>
  <p:cmAuthor id="2" name="q760858" initials="JJ"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3E5"/>
    <a:srgbClr val="FFFFFF"/>
    <a:srgbClr val="FEE848"/>
    <a:srgbClr val="000000"/>
    <a:srgbClr val="F6C30A"/>
    <a:srgbClr val="E6E6E6"/>
    <a:srgbClr val="FFFF99"/>
    <a:srgbClr val="0720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23" autoAdjust="0"/>
    <p:restoredTop sz="91367" autoAdjust="0"/>
  </p:normalViewPr>
  <p:slideViewPr>
    <p:cSldViewPr snapToGrid="0" snapToObjects="1">
      <p:cViewPr>
        <p:scale>
          <a:sx n="125" d="100"/>
          <a:sy n="125" d="100"/>
        </p:scale>
        <p:origin x="-816" y="688"/>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lineChart>
        <c:grouping val="standard"/>
        <c:varyColors val="0"/>
        <c:ser>
          <c:idx val="0"/>
          <c:order val="0"/>
          <c:tx>
            <c:strRef>
              <c:f>Sheet1!$B$1</c:f>
              <c:strCache>
                <c:ptCount val="1"/>
                <c:pt idx="0">
                  <c:v>Incremental Staffing</c:v>
                </c:pt>
              </c:strCache>
            </c:strRef>
          </c:tx>
          <c:marker>
            <c:symbol val="none"/>
          </c:marker>
          <c:cat>
            <c:strRef>
              <c:f>Sheet1!$A$2:$A$5</c:f>
              <c:strCache>
                <c:ptCount val="4"/>
                <c:pt idx="0">
                  <c:v>Year 1</c:v>
                </c:pt>
                <c:pt idx="1">
                  <c:v>Year 2</c:v>
                </c:pt>
                <c:pt idx="2">
                  <c:v>Year 3</c:v>
                </c:pt>
                <c:pt idx="3">
                  <c:v>Year 4+</c:v>
                </c:pt>
              </c:strCache>
            </c:strRef>
          </c:cat>
          <c:val>
            <c:numRef>
              <c:f>Sheet1!$B$2:$B$5</c:f>
              <c:numCache>
                <c:formatCode>General</c:formatCode>
                <c:ptCount val="4"/>
                <c:pt idx="0">
                  <c:v>20.0</c:v>
                </c:pt>
                <c:pt idx="1">
                  <c:v>40.0</c:v>
                </c:pt>
                <c:pt idx="2">
                  <c:v>25.0</c:v>
                </c:pt>
                <c:pt idx="3">
                  <c:v>8.0</c:v>
                </c:pt>
              </c:numCache>
            </c:numRef>
          </c:val>
          <c:smooth val="0"/>
        </c:ser>
        <c:dLbls>
          <c:showLegendKey val="0"/>
          <c:showVal val="0"/>
          <c:showCatName val="0"/>
          <c:showSerName val="0"/>
          <c:showPercent val="0"/>
          <c:showBubbleSize val="0"/>
        </c:dLbls>
        <c:marker val="1"/>
        <c:smooth val="0"/>
        <c:axId val="-2110101000"/>
        <c:axId val="-2110095336"/>
      </c:lineChart>
      <c:catAx>
        <c:axId val="-2110101000"/>
        <c:scaling>
          <c:orientation val="minMax"/>
        </c:scaling>
        <c:delete val="0"/>
        <c:axPos val="b"/>
        <c:majorTickMark val="out"/>
        <c:minorTickMark val="none"/>
        <c:tickLblPos val="nextTo"/>
        <c:txPr>
          <a:bodyPr/>
          <a:lstStyle/>
          <a:p>
            <a:pPr>
              <a:defRPr sz="1600"/>
            </a:pPr>
            <a:endParaRPr lang="en-US"/>
          </a:p>
        </c:txPr>
        <c:crossAx val="-2110095336"/>
        <c:crosses val="autoZero"/>
        <c:auto val="1"/>
        <c:lblAlgn val="ctr"/>
        <c:lblOffset val="100"/>
        <c:noMultiLvlLbl val="0"/>
      </c:catAx>
      <c:valAx>
        <c:axId val="-2110095336"/>
        <c:scaling>
          <c:orientation val="minMax"/>
        </c:scaling>
        <c:delete val="0"/>
        <c:axPos val="l"/>
        <c:majorGridlines/>
        <c:numFmt formatCode="General" sourceLinked="1"/>
        <c:majorTickMark val="out"/>
        <c:minorTickMark val="none"/>
        <c:tickLblPos val="nextTo"/>
        <c:crossAx val="-211010100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96903-FBC3-4396-8B01-3B3832F54DD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8E84BCF-ECAF-4EAF-AC95-35C86817E1EA}">
      <dgm:prSet phldrT="[Text]" custT="1"/>
      <dgm:spPr/>
      <dgm:t>
        <a:bodyPr/>
        <a:lstStyle/>
        <a:p>
          <a:r>
            <a:rPr lang="en-US" sz="2400" dirty="0" smtClean="0"/>
            <a:t>Background</a:t>
          </a:r>
          <a:endParaRPr lang="en-US" sz="2400" dirty="0"/>
        </a:p>
      </dgm:t>
    </dgm:pt>
    <dgm:pt modelId="{0046637C-B9BE-4261-A7D8-DD728A4881F1}" type="parTrans" cxnId="{6E363887-A4F2-4E5D-B9B2-35D4DDA2DA56}">
      <dgm:prSet/>
      <dgm:spPr/>
      <dgm:t>
        <a:bodyPr/>
        <a:lstStyle/>
        <a:p>
          <a:endParaRPr lang="en-US"/>
        </a:p>
      </dgm:t>
    </dgm:pt>
    <dgm:pt modelId="{48F8E818-220C-42EC-866F-4A2C650A5303}" type="sibTrans" cxnId="{6E363887-A4F2-4E5D-B9B2-35D4DDA2DA56}">
      <dgm:prSet/>
      <dgm:spPr/>
      <dgm:t>
        <a:bodyPr/>
        <a:lstStyle/>
        <a:p>
          <a:endParaRPr lang="en-US"/>
        </a:p>
      </dgm:t>
    </dgm:pt>
    <dgm:pt modelId="{1AA8FC9F-4F5A-4D02-B0B5-BA1FB5D377FF}">
      <dgm:prSet phldrT="[Text]" custT="1"/>
      <dgm:spPr/>
      <dgm:t>
        <a:bodyPr/>
        <a:lstStyle/>
        <a:p>
          <a:r>
            <a:rPr lang="en-US" sz="2400" dirty="0" smtClean="0"/>
            <a:t>Our Challenge</a:t>
          </a:r>
          <a:endParaRPr lang="en-US" sz="2400" dirty="0"/>
        </a:p>
      </dgm:t>
    </dgm:pt>
    <dgm:pt modelId="{2BB6E9B8-EA3D-49F2-AD3E-E0A118B76476}" type="parTrans" cxnId="{18576B65-F1C4-4A48-A4AC-13C3A0C615E2}">
      <dgm:prSet/>
      <dgm:spPr/>
      <dgm:t>
        <a:bodyPr/>
        <a:lstStyle/>
        <a:p>
          <a:endParaRPr lang="en-US"/>
        </a:p>
      </dgm:t>
    </dgm:pt>
    <dgm:pt modelId="{59754FDD-72FC-4A21-94E3-FE4D43D341A2}" type="sibTrans" cxnId="{18576B65-F1C4-4A48-A4AC-13C3A0C615E2}">
      <dgm:prSet/>
      <dgm:spPr/>
      <dgm:t>
        <a:bodyPr/>
        <a:lstStyle/>
        <a:p>
          <a:endParaRPr lang="en-US"/>
        </a:p>
      </dgm:t>
    </dgm:pt>
    <dgm:pt modelId="{18DA87F4-9D00-C546-BF5A-1943CFC5F926}">
      <dgm:prSet phldrT="[Text]" custT="1"/>
      <dgm:spPr/>
      <dgm:t>
        <a:bodyPr/>
        <a:lstStyle/>
        <a:p>
          <a:r>
            <a:rPr lang="en-US" sz="2400" dirty="0" smtClean="0"/>
            <a:t>What’s Our Trick?</a:t>
          </a:r>
          <a:endParaRPr lang="en-US" sz="2400" dirty="0"/>
        </a:p>
      </dgm:t>
    </dgm:pt>
    <dgm:pt modelId="{0C3DBB19-4358-7249-B912-82133E12ECC1}" type="parTrans" cxnId="{4370848B-8F3A-A34D-9C7A-E25CC45F28E7}">
      <dgm:prSet/>
      <dgm:spPr/>
      <dgm:t>
        <a:bodyPr/>
        <a:lstStyle/>
        <a:p>
          <a:endParaRPr lang="en-US"/>
        </a:p>
      </dgm:t>
    </dgm:pt>
    <dgm:pt modelId="{EBB3F6C3-D9B1-484C-BA32-E7B5A1453BB1}" type="sibTrans" cxnId="{4370848B-8F3A-A34D-9C7A-E25CC45F28E7}">
      <dgm:prSet/>
      <dgm:spPr/>
      <dgm:t>
        <a:bodyPr/>
        <a:lstStyle/>
        <a:p>
          <a:endParaRPr lang="en-US"/>
        </a:p>
      </dgm:t>
    </dgm:pt>
    <dgm:pt modelId="{9B45300A-1B1E-4A49-B64F-3BFC3BDC2E91}">
      <dgm:prSet phldrT="[Text]" custT="1"/>
      <dgm:spPr/>
      <dgm:t>
        <a:bodyPr/>
        <a:lstStyle/>
        <a:p>
          <a:r>
            <a:rPr lang="en-US" sz="2400" dirty="0" smtClean="0"/>
            <a:t>Project</a:t>
          </a:r>
          <a:endParaRPr lang="en-US" sz="2400" dirty="0"/>
        </a:p>
      </dgm:t>
    </dgm:pt>
    <dgm:pt modelId="{135A031F-466B-4A61-8B0B-0A967A2DD23A}" type="sibTrans" cxnId="{22CCFDB3-167A-477E-9966-7809090291D3}">
      <dgm:prSet/>
      <dgm:spPr/>
      <dgm:t>
        <a:bodyPr/>
        <a:lstStyle/>
        <a:p>
          <a:endParaRPr lang="en-US"/>
        </a:p>
      </dgm:t>
    </dgm:pt>
    <dgm:pt modelId="{BB414D89-C7CD-47A0-A263-7BABF6139E8A}" type="parTrans" cxnId="{22CCFDB3-167A-477E-9966-7809090291D3}">
      <dgm:prSet/>
      <dgm:spPr/>
      <dgm:t>
        <a:bodyPr/>
        <a:lstStyle/>
        <a:p>
          <a:endParaRPr lang="en-US"/>
        </a:p>
      </dgm:t>
    </dgm:pt>
    <dgm:pt modelId="{4C73FA5C-BD3C-4237-A09F-EF55DE2AF02B}" type="pres">
      <dgm:prSet presAssocID="{C8A96903-FBC3-4396-8B01-3B3832F54DDF}" presName="linear" presStyleCnt="0">
        <dgm:presLayoutVars>
          <dgm:dir/>
          <dgm:animLvl val="lvl"/>
          <dgm:resizeHandles val="exact"/>
        </dgm:presLayoutVars>
      </dgm:prSet>
      <dgm:spPr/>
      <dgm:t>
        <a:bodyPr/>
        <a:lstStyle/>
        <a:p>
          <a:endParaRPr lang="en-US"/>
        </a:p>
      </dgm:t>
    </dgm:pt>
    <dgm:pt modelId="{C6499F43-3B9A-4ECC-9E3E-32376AA62CB5}" type="pres">
      <dgm:prSet presAssocID="{B8E84BCF-ECAF-4EAF-AC95-35C86817E1EA}" presName="parentLin" presStyleCnt="0"/>
      <dgm:spPr/>
    </dgm:pt>
    <dgm:pt modelId="{4285964E-0F46-4CB2-8B1E-7660E3A4B8F2}" type="pres">
      <dgm:prSet presAssocID="{B8E84BCF-ECAF-4EAF-AC95-35C86817E1EA}" presName="parentLeftMargin" presStyleLbl="node1" presStyleIdx="0" presStyleCnt="4"/>
      <dgm:spPr/>
      <dgm:t>
        <a:bodyPr/>
        <a:lstStyle/>
        <a:p>
          <a:endParaRPr lang="en-US"/>
        </a:p>
      </dgm:t>
    </dgm:pt>
    <dgm:pt modelId="{F851F98B-23ED-41C9-9FFA-BFA1B141215E}" type="pres">
      <dgm:prSet presAssocID="{B8E84BCF-ECAF-4EAF-AC95-35C86817E1EA}" presName="parentText" presStyleLbl="node1" presStyleIdx="0" presStyleCnt="4" custScaleX="57298">
        <dgm:presLayoutVars>
          <dgm:chMax val="0"/>
          <dgm:bulletEnabled val="1"/>
        </dgm:presLayoutVars>
      </dgm:prSet>
      <dgm:spPr/>
      <dgm:t>
        <a:bodyPr/>
        <a:lstStyle/>
        <a:p>
          <a:endParaRPr lang="en-US"/>
        </a:p>
      </dgm:t>
    </dgm:pt>
    <dgm:pt modelId="{A8EAF945-56A4-4AEA-A280-5C95928BB526}" type="pres">
      <dgm:prSet presAssocID="{B8E84BCF-ECAF-4EAF-AC95-35C86817E1EA}" presName="negativeSpace" presStyleCnt="0"/>
      <dgm:spPr/>
    </dgm:pt>
    <dgm:pt modelId="{54FF383C-1D14-4C79-B3CA-FF6CB8BACCC3}" type="pres">
      <dgm:prSet presAssocID="{B8E84BCF-ECAF-4EAF-AC95-35C86817E1EA}" presName="childText" presStyleLbl="conFgAcc1" presStyleIdx="0" presStyleCnt="4">
        <dgm:presLayoutVars>
          <dgm:bulletEnabled val="1"/>
        </dgm:presLayoutVars>
      </dgm:prSet>
      <dgm:spPr/>
    </dgm:pt>
    <dgm:pt modelId="{1F0BFFD0-34DC-476D-ACD1-62ED84C8C80C}" type="pres">
      <dgm:prSet presAssocID="{48F8E818-220C-42EC-866F-4A2C650A5303}" presName="spaceBetweenRectangles" presStyleCnt="0"/>
      <dgm:spPr/>
    </dgm:pt>
    <dgm:pt modelId="{87A8F8C6-6CD7-483F-AE73-5E0DADFC54D8}" type="pres">
      <dgm:prSet presAssocID="{1AA8FC9F-4F5A-4D02-B0B5-BA1FB5D377FF}" presName="parentLin" presStyleCnt="0"/>
      <dgm:spPr/>
    </dgm:pt>
    <dgm:pt modelId="{B539DEDB-5D4B-4622-A272-8265D8722817}" type="pres">
      <dgm:prSet presAssocID="{1AA8FC9F-4F5A-4D02-B0B5-BA1FB5D377FF}" presName="parentLeftMargin" presStyleLbl="node1" presStyleIdx="0" presStyleCnt="4"/>
      <dgm:spPr/>
      <dgm:t>
        <a:bodyPr/>
        <a:lstStyle/>
        <a:p>
          <a:endParaRPr lang="en-US"/>
        </a:p>
      </dgm:t>
    </dgm:pt>
    <dgm:pt modelId="{A0A5F773-A39D-4CA9-955E-00FCD2F8DA1F}" type="pres">
      <dgm:prSet presAssocID="{1AA8FC9F-4F5A-4D02-B0B5-BA1FB5D377FF}" presName="parentText" presStyleLbl="node1" presStyleIdx="1" presStyleCnt="4" custScaleX="57298" custLinFactNeighborY="-2692">
        <dgm:presLayoutVars>
          <dgm:chMax val="0"/>
          <dgm:bulletEnabled val="1"/>
        </dgm:presLayoutVars>
      </dgm:prSet>
      <dgm:spPr/>
      <dgm:t>
        <a:bodyPr/>
        <a:lstStyle/>
        <a:p>
          <a:endParaRPr lang="en-US"/>
        </a:p>
      </dgm:t>
    </dgm:pt>
    <dgm:pt modelId="{B7DE1750-C936-4A0C-99CE-E22A7CDE4854}" type="pres">
      <dgm:prSet presAssocID="{1AA8FC9F-4F5A-4D02-B0B5-BA1FB5D377FF}" presName="negativeSpace" presStyleCnt="0"/>
      <dgm:spPr/>
    </dgm:pt>
    <dgm:pt modelId="{23DFC699-37D1-4B6A-BC49-8111E0B9A6B2}" type="pres">
      <dgm:prSet presAssocID="{1AA8FC9F-4F5A-4D02-B0B5-BA1FB5D377FF}" presName="childText" presStyleLbl="conFgAcc1" presStyleIdx="1" presStyleCnt="4">
        <dgm:presLayoutVars>
          <dgm:bulletEnabled val="1"/>
        </dgm:presLayoutVars>
      </dgm:prSet>
      <dgm:spPr/>
      <dgm:t>
        <a:bodyPr/>
        <a:lstStyle/>
        <a:p>
          <a:endParaRPr lang="en-US"/>
        </a:p>
      </dgm:t>
    </dgm:pt>
    <dgm:pt modelId="{06764EDB-EAC8-464F-896C-4548B0511520}" type="pres">
      <dgm:prSet presAssocID="{59754FDD-72FC-4A21-94E3-FE4D43D341A2}" presName="spaceBetweenRectangles" presStyleCnt="0"/>
      <dgm:spPr/>
    </dgm:pt>
    <dgm:pt modelId="{2FB84F05-AEFB-4C33-AC8F-F64FA7CBF1D5}" type="pres">
      <dgm:prSet presAssocID="{9B45300A-1B1E-4A49-B64F-3BFC3BDC2E91}" presName="parentLin" presStyleCnt="0"/>
      <dgm:spPr/>
    </dgm:pt>
    <dgm:pt modelId="{2D553F1E-57DF-4184-993E-9FC747247620}" type="pres">
      <dgm:prSet presAssocID="{9B45300A-1B1E-4A49-B64F-3BFC3BDC2E91}" presName="parentLeftMargin" presStyleLbl="node1" presStyleIdx="1" presStyleCnt="4"/>
      <dgm:spPr/>
      <dgm:t>
        <a:bodyPr/>
        <a:lstStyle/>
        <a:p>
          <a:endParaRPr lang="en-US"/>
        </a:p>
      </dgm:t>
    </dgm:pt>
    <dgm:pt modelId="{AB448AEA-EF6A-4AB5-9302-2C23272108D3}" type="pres">
      <dgm:prSet presAssocID="{9B45300A-1B1E-4A49-B64F-3BFC3BDC2E91}" presName="parentText" presStyleLbl="node1" presStyleIdx="2" presStyleCnt="4" custScaleX="56966">
        <dgm:presLayoutVars>
          <dgm:chMax val="0"/>
          <dgm:bulletEnabled val="1"/>
        </dgm:presLayoutVars>
      </dgm:prSet>
      <dgm:spPr/>
      <dgm:t>
        <a:bodyPr/>
        <a:lstStyle/>
        <a:p>
          <a:endParaRPr lang="en-US"/>
        </a:p>
      </dgm:t>
    </dgm:pt>
    <dgm:pt modelId="{21C13CF8-210B-40E0-8875-070794872BAC}" type="pres">
      <dgm:prSet presAssocID="{9B45300A-1B1E-4A49-B64F-3BFC3BDC2E91}" presName="negativeSpace" presStyleCnt="0"/>
      <dgm:spPr/>
    </dgm:pt>
    <dgm:pt modelId="{54287D89-D4AF-409F-8D01-905FD9084397}" type="pres">
      <dgm:prSet presAssocID="{9B45300A-1B1E-4A49-B64F-3BFC3BDC2E91}" presName="childText" presStyleLbl="conFgAcc1" presStyleIdx="2" presStyleCnt="4">
        <dgm:presLayoutVars>
          <dgm:bulletEnabled val="1"/>
        </dgm:presLayoutVars>
      </dgm:prSet>
      <dgm:spPr/>
    </dgm:pt>
    <dgm:pt modelId="{9E6481A0-2DEE-414D-81E2-57BA00FE7E40}" type="pres">
      <dgm:prSet presAssocID="{135A031F-466B-4A61-8B0B-0A967A2DD23A}" presName="spaceBetweenRectangles" presStyleCnt="0"/>
      <dgm:spPr/>
    </dgm:pt>
    <dgm:pt modelId="{D8AC59C9-65FD-1443-BE20-75315E9ECA26}" type="pres">
      <dgm:prSet presAssocID="{18DA87F4-9D00-C546-BF5A-1943CFC5F926}" presName="parentLin" presStyleCnt="0"/>
      <dgm:spPr/>
    </dgm:pt>
    <dgm:pt modelId="{0A3CC830-2496-6249-B496-A53A44B8C130}" type="pres">
      <dgm:prSet presAssocID="{18DA87F4-9D00-C546-BF5A-1943CFC5F926}" presName="parentLeftMargin" presStyleLbl="node1" presStyleIdx="2" presStyleCnt="4"/>
      <dgm:spPr/>
      <dgm:t>
        <a:bodyPr/>
        <a:lstStyle/>
        <a:p>
          <a:endParaRPr lang="en-US"/>
        </a:p>
      </dgm:t>
    </dgm:pt>
    <dgm:pt modelId="{61AC7F1A-E4FE-FD4B-88E8-083B7A0C1044}" type="pres">
      <dgm:prSet presAssocID="{18DA87F4-9D00-C546-BF5A-1943CFC5F926}" presName="parentText" presStyleLbl="node1" presStyleIdx="3" presStyleCnt="4" custScaleX="57321">
        <dgm:presLayoutVars>
          <dgm:chMax val="0"/>
          <dgm:bulletEnabled val="1"/>
        </dgm:presLayoutVars>
      </dgm:prSet>
      <dgm:spPr/>
      <dgm:t>
        <a:bodyPr/>
        <a:lstStyle/>
        <a:p>
          <a:endParaRPr lang="en-US"/>
        </a:p>
      </dgm:t>
    </dgm:pt>
    <dgm:pt modelId="{ADDD7314-5362-404D-9CB2-C46C95DA866C}" type="pres">
      <dgm:prSet presAssocID="{18DA87F4-9D00-C546-BF5A-1943CFC5F926}" presName="negativeSpace" presStyleCnt="0"/>
      <dgm:spPr/>
    </dgm:pt>
    <dgm:pt modelId="{2BD35224-C638-4B40-B618-6DE5D920AE29}" type="pres">
      <dgm:prSet presAssocID="{18DA87F4-9D00-C546-BF5A-1943CFC5F926}" presName="childText" presStyleLbl="conFgAcc1" presStyleIdx="3" presStyleCnt="4">
        <dgm:presLayoutVars>
          <dgm:bulletEnabled val="1"/>
        </dgm:presLayoutVars>
      </dgm:prSet>
      <dgm:spPr/>
    </dgm:pt>
  </dgm:ptLst>
  <dgm:cxnLst>
    <dgm:cxn modelId="{B301374C-264E-3F49-A955-06C00E7043A9}" type="presOf" srcId="{18DA87F4-9D00-C546-BF5A-1943CFC5F926}" destId="{0A3CC830-2496-6249-B496-A53A44B8C130}" srcOrd="0" destOrd="0" presId="urn:microsoft.com/office/officeart/2005/8/layout/list1"/>
    <dgm:cxn modelId="{18576B65-F1C4-4A48-A4AC-13C3A0C615E2}" srcId="{C8A96903-FBC3-4396-8B01-3B3832F54DDF}" destId="{1AA8FC9F-4F5A-4D02-B0B5-BA1FB5D377FF}" srcOrd="1" destOrd="0" parTransId="{2BB6E9B8-EA3D-49F2-AD3E-E0A118B76476}" sibTransId="{59754FDD-72FC-4A21-94E3-FE4D43D341A2}"/>
    <dgm:cxn modelId="{1ECB4EE7-9113-F54A-934F-BF83A6337B02}" type="presOf" srcId="{18DA87F4-9D00-C546-BF5A-1943CFC5F926}" destId="{61AC7F1A-E4FE-FD4B-88E8-083B7A0C1044}" srcOrd="1" destOrd="0" presId="urn:microsoft.com/office/officeart/2005/8/layout/list1"/>
    <dgm:cxn modelId="{22CCFDB3-167A-477E-9966-7809090291D3}" srcId="{C8A96903-FBC3-4396-8B01-3B3832F54DDF}" destId="{9B45300A-1B1E-4A49-B64F-3BFC3BDC2E91}" srcOrd="2" destOrd="0" parTransId="{BB414D89-C7CD-47A0-A263-7BABF6139E8A}" sibTransId="{135A031F-466B-4A61-8B0B-0A967A2DD23A}"/>
    <dgm:cxn modelId="{4370848B-8F3A-A34D-9C7A-E25CC45F28E7}" srcId="{C8A96903-FBC3-4396-8B01-3B3832F54DDF}" destId="{18DA87F4-9D00-C546-BF5A-1943CFC5F926}" srcOrd="3" destOrd="0" parTransId="{0C3DBB19-4358-7249-B912-82133E12ECC1}" sibTransId="{EBB3F6C3-D9B1-484C-BA32-E7B5A1453BB1}"/>
    <dgm:cxn modelId="{6E363887-A4F2-4E5D-B9B2-35D4DDA2DA56}" srcId="{C8A96903-FBC3-4396-8B01-3B3832F54DDF}" destId="{B8E84BCF-ECAF-4EAF-AC95-35C86817E1EA}" srcOrd="0" destOrd="0" parTransId="{0046637C-B9BE-4261-A7D8-DD728A4881F1}" sibTransId="{48F8E818-220C-42EC-866F-4A2C650A5303}"/>
    <dgm:cxn modelId="{144C0531-D26C-CB43-BF0E-797D79E52097}" type="presOf" srcId="{B8E84BCF-ECAF-4EAF-AC95-35C86817E1EA}" destId="{4285964E-0F46-4CB2-8B1E-7660E3A4B8F2}" srcOrd="0" destOrd="0" presId="urn:microsoft.com/office/officeart/2005/8/layout/list1"/>
    <dgm:cxn modelId="{3669113F-47BA-D143-BD73-B318E53EA032}" type="presOf" srcId="{1AA8FC9F-4F5A-4D02-B0B5-BA1FB5D377FF}" destId="{B539DEDB-5D4B-4622-A272-8265D8722817}" srcOrd="0" destOrd="0" presId="urn:microsoft.com/office/officeart/2005/8/layout/list1"/>
    <dgm:cxn modelId="{98BA4B53-73EC-8D42-B27A-4CF50F5EADC6}" type="presOf" srcId="{9B45300A-1B1E-4A49-B64F-3BFC3BDC2E91}" destId="{AB448AEA-EF6A-4AB5-9302-2C23272108D3}" srcOrd="1" destOrd="0" presId="urn:microsoft.com/office/officeart/2005/8/layout/list1"/>
    <dgm:cxn modelId="{86B9B71E-4E94-EE41-AFE7-40E1762E12D6}" type="presOf" srcId="{B8E84BCF-ECAF-4EAF-AC95-35C86817E1EA}" destId="{F851F98B-23ED-41C9-9FFA-BFA1B141215E}" srcOrd="1" destOrd="0" presId="urn:microsoft.com/office/officeart/2005/8/layout/list1"/>
    <dgm:cxn modelId="{6FA4C9C2-8783-F241-8B3A-C5FF39738EE2}" type="presOf" srcId="{9B45300A-1B1E-4A49-B64F-3BFC3BDC2E91}" destId="{2D553F1E-57DF-4184-993E-9FC747247620}" srcOrd="0" destOrd="0" presId="urn:microsoft.com/office/officeart/2005/8/layout/list1"/>
    <dgm:cxn modelId="{1B427661-F942-4313-8DC2-7F49B62B1993}" type="presOf" srcId="{C8A96903-FBC3-4396-8B01-3B3832F54DDF}" destId="{4C73FA5C-BD3C-4237-A09F-EF55DE2AF02B}" srcOrd="0" destOrd="0" presId="urn:microsoft.com/office/officeart/2005/8/layout/list1"/>
    <dgm:cxn modelId="{39F49954-5C80-9847-B7A7-0E39CD605D2C}" type="presOf" srcId="{1AA8FC9F-4F5A-4D02-B0B5-BA1FB5D377FF}" destId="{A0A5F773-A39D-4CA9-955E-00FCD2F8DA1F}" srcOrd="1" destOrd="0" presId="urn:microsoft.com/office/officeart/2005/8/layout/list1"/>
    <dgm:cxn modelId="{294EFCE5-9A65-1B47-BFDF-A4E79B9479CC}" type="presParOf" srcId="{4C73FA5C-BD3C-4237-A09F-EF55DE2AF02B}" destId="{C6499F43-3B9A-4ECC-9E3E-32376AA62CB5}" srcOrd="0" destOrd="0" presId="urn:microsoft.com/office/officeart/2005/8/layout/list1"/>
    <dgm:cxn modelId="{A1A01534-06E9-824E-8806-0C68AFC93245}" type="presParOf" srcId="{C6499F43-3B9A-4ECC-9E3E-32376AA62CB5}" destId="{4285964E-0F46-4CB2-8B1E-7660E3A4B8F2}" srcOrd="0" destOrd="0" presId="urn:microsoft.com/office/officeart/2005/8/layout/list1"/>
    <dgm:cxn modelId="{CAA0B291-89DA-0E45-A51B-99CC39E580C3}" type="presParOf" srcId="{C6499F43-3B9A-4ECC-9E3E-32376AA62CB5}" destId="{F851F98B-23ED-41C9-9FFA-BFA1B141215E}" srcOrd="1" destOrd="0" presId="urn:microsoft.com/office/officeart/2005/8/layout/list1"/>
    <dgm:cxn modelId="{47F20AF0-5AB2-CA40-A7C2-F95F31581F46}" type="presParOf" srcId="{4C73FA5C-BD3C-4237-A09F-EF55DE2AF02B}" destId="{A8EAF945-56A4-4AEA-A280-5C95928BB526}" srcOrd="1" destOrd="0" presId="urn:microsoft.com/office/officeart/2005/8/layout/list1"/>
    <dgm:cxn modelId="{990447B6-A794-2A4E-8FCE-5F294C09D382}" type="presParOf" srcId="{4C73FA5C-BD3C-4237-A09F-EF55DE2AF02B}" destId="{54FF383C-1D14-4C79-B3CA-FF6CB8BACCC3}" srcOrd="2" destOrd="0" presId="urn:microsoft.com/office/officeart/2005/8/layout/list1"/>
    <dgm:cxn modelId="{06E826B5-496E-4144-AD8E-B6FFB0816A0C}" type="presParOf" srcId="{4C73FA5C-BD3C-4237-A09F-EF55DE2AF02B}" destId="{1F0BFFD0-34DC-476D-ACD1-62ED84C8C80C}" srcOrd="3" destOrd="0" presId="urn:microsoft.com/office/officeart/2005/8/layout/list1"/>
    <dgm:cxn modelId="{3C0497DF-58C2-F740-BF01-0E3F8AEEDFF5}" type="presParOf" srcId="{4C73FA5C-BD3C-4237-A09F-EF55DE2AF02B}" destId="{87A8F8C6-6CD7-483F-AE73-5E0DADFC54D8}" srcOrd="4" destOrd="0" presId="urn:microsoft.com/office/officeart/2005/8/layout/list1"/>
    <dgm:cxn modelId="{9E21994B-B18E-A549-A4BA-2F724783C1FE}" type="presParOf" srcId="{87A8F8C6-6CD7-483F-AE73-5E0DADFC54D8}" destId="{B539DEDB-5D4B-4622-A272-8265D8722817}" srcOrd="0" destOrd="0" presId="urn:microsoft.com/office/officeart/2005/8/layout/list1"/>
    <dgm:cxn modelId="{EF3FCB8A-7BC9-334A-95B9-7ECA76EF26D1}" type="presParOf" srcId="{87A8F8C6-6CD7-483F-AE73-5E0DADFC54D8}" destId="{A0A5F773-A39D-4CA9-955E-00FCD2F8DA1F}" srcOrd="1" destOrd="0" presId="urn:microsoft.com/office/officeart/2005/8/layout/list1"/>
    <dgm:cxn modelId="{BB86A8F3-5F80-6D41-B178-990DF34EA7E0}" type="presParOf" srcId="{4C73FA5C-BD3C-4237-A09F-EF55DE2AF02B}" destId="{B7DE1750-C936-4A0C-99CE-E22A7CDE4854}" srcOrd="5" destOrd="0" presId="urn:microsoft.com/office/officeart/2005/8/layout/list1"/>
    <dgm:cxn modelId="{5CCFD67A-E456-F74C-B527-4E4ECCACB997}" type="presParOf" srcId="{4C73FA5C-BD3C-4237-A09F-EF55DE2AF02B}" destId="{23DFC699-37D1-4B6A-BC49-8111E0B9A6B2}" srcOrd="6" destOrd="0" presId="urn:microsoft.com/office/officeart/2005/8/layout/list1"/>
    <dgm:cxn modelId="{6E3BC71A-D64D-5D4B-9BE6-DC77F9841878}" type="presParOf" srcId="{4C73FA5C-BD3C-4237-A09F-EF55DE2AF02B}" destId="{06764EDB-EAC8-464F-896C-4548B0511520}" srcOrd="7" destOrd="0" presId="urn:microsoft.com/office/officeart/2005/8/layout/list1"/>
    <dgm:cxn modelId="{6455750D-D178-C647-9198-D9C8C1EFC127}" type="presParOf" srcId="{4C73FA5C-BD3C-4237-A09F-EF55DE2AF02B}" destId="{2FB84F05-AEFB-4C33-AC8F-F64FA7CBF1D5}" srcOrd="8" destOrd="0" presId="urn:microsoft.com/office/officeart/2005/8/layout/list1"/>
    <dgm:cxn modelId="{4773BEAB-278F-7B43-9BC2-A577A6A77514}" type="presParOf" srcId="{2FB84F05-AEFB-4C33-AC8F-F64FA7CBF1D5}" destId="{2D553F1E-57DF-4184-993E-9FC747247620}" srcOrd="0" destOrd="0" presId="urn:microsoft.com/office/officeart/2005/8/layout/list1"/>
    <dgm:cxn modelId="{7FF8F191-6598-DD45-8A92-64AC203B13C2}" type="presParOf" srcId="{2FB84F05-AEFB-4C33-AC8F-F64FA7CBF1D5}" destId="{AB448AEA-EF6A-4AB5-9302-2C23272108D3}" srcOrd="1" destOrd="0" presId="urn:microsoft.com/office/officeart/2005/8/layout/list1"/>
    <dgm:cxn modelId="{AEBA862F-D463-B146-8FAE-CFEE2910BEFC}" type="presParOf" srcId="{4C73FA5C-BD3C-4237-A09F-EF55DE2AF02B}" destId="{21C13CF8-210B-40E0-8875-070794872BAC}" srcOrd="9" destOrd="0" presId="urn:microsoft.com/office/officeart/2005/8/layout/list1"/>
    <dgm:cxn modelId="{22BDB713-DDF9-054A-9340-5496B2573872}" type="presParOf" srcId="{4C73FA5C-BD3C-4237-A09F-EF55DE2AF02B}" destId="{54287D89-D4AF-409F-8D01-905FD9084397}" srcOrd="10" destOrd="0" presId="urn:microsoft.com/office/officeart/2005/8/layout/list1"/>
    <dgm:cxn modelId="{25F1049C-6BC6-2C48-9FC3-EBAE2FD7BFC8}" type="presParOf" srcId="{4C73FA5C-BD3C-4237-A09F-EF55DE2AF02B}" destId="{9E6481A0-2DEE-414D-81E2-57BA00FE7E40}" srcOrd="11" destOrd="0" presId="urn:microsoft.com/office/officeart/2005/8/layout/list1"/>
    <dgm:cxn modelId="{344A92B0-130F-024D-BEEB-BCF8D5409B76}" type="presParOf" srcId="{4C73FA5C-BD3C-4237-A09F-EF55DE2AF02B}" destId="{D8AC59C9-65FD-1443-BE20-75315E9ECA26}" srcOrd="12" destOrd="0" presId="urn:microsoft.com/office/officeart/2005/8/layout/list1"/>
    <dgm:cxn modelId="{5D5FEC05-1C07-FE4B-8E5A-6B448AC812C1}" type="presParOf" srcId="{D8AC59C9-65FD-1443-BE20-75315E9ECA26}" destId="{0A3CC830-2496-6249-B496-A53A44B8C130}" srcOrd="0" destOrd="0" presId="urn:microsoft.com/office/officeart/2005/8/layout/list1"/>
    <dgm:cxn modelId="{74F0440D-7886-8548-83F5-F14103A33CFF}" type="presParOf" srcId="{D8AC59C9-65FD-1443-BE20-75315E9ECA26}" destId="{61AC7F1A-E4FE-FD4B-88E8-083B7A0C1044}" srcOrd="1" destOrd="0" presId="urn:microsoft.com/office/officeart/2005/8/layout/list1"/>
    <dgm:cxn modelId="{BB247A8D-64ED-D24A-AB5B-5BFC02F8D55C}" type="presParOf" srcId="{4C73FA5C-BD3C-4237-A09F-EF55DE2AF02B}" destId="{ADDD7314-5362-404D-9CB2-C46C95DA866C}" srcOrd="13" destOrd="0" presId="urn:microsoft.com/office/officeart/2005/8/layout/list1"/>
    <dgm:cxn modelId="{03078AEB-C718-ED4F-B952-BA4200E05C65}" type="presParOf" srcId="{4C73FA5C-BD3C-4237-A09F-EF55DE2AF02B}" destId="{2BD35224-C638-4B40-B618-6DE5D920AE2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F383C-1D14-4C79-B3CA-FF6CB8BACCC3}">
      <dsp:nvSpPr>
        <dsp:cNvPr id="0" name=""/>
        <dsp:cNvSpPr/>
      </dsp:nvSpPr>
      <dsp:spPr>
        <a:xfrm>
          <a:off x="0" y="431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51F98B-23ED-41C9-9FFA-BFA1B141215E}">
      <dsp:nvSpPr>
        <dsp:cNvPr id="0" name=""/>
        <dsp:cNvSpPr/>
      </dsp:nvSpPr>
      <dsp:spPr>
        <a:xfrm>
          <a:off x="411480" y="62481"/>
          <a:ext cx="3300777"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Background</a:t>
          </a:r>
          <a:endParaRPr lang="en-US" sz="2400" kern="1200" dirty="0"/>
        </a:p>
      </dsp:txBody>
      <dsp:txXfrm>
        <a:off x="447506" y="98507"/>
        <a:ext cx="3228725" cy="665948"/>
      </dsp:txXfrm>
    </dsp:sp>
    <dsp:sp modelId="{23DFC699-37D1-4B6A-BC49-8111E0B9A6B2}">
      <dsp:nvSpPr>
        <dsp:cNvPr id="0" name=""/>
        <dsp:cNvSpPr/>
      </dsp:nvSpPr>
      <dsp:spPr>
        <a:xfrm>
          <a:off x="0" y="1565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A5F773-A39D-4CA9-955E-00FCD2F8DA1F}">
      <dsp:nvSpPr>
        <dsp:cNvPr id="0" name=""/>
        <dsp:cNvSpPr/>
      </dsp:nvSpPr>
      <dsp:spPr>
        <a:xfrm>
          <a:off x="411480" y="1176614"/>
          <a:ext cx="3300777"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Our Challenge</a:t>
          </a:r>
          <a:endParaRPr lang="en-US" sz="2400" kern="1200" dirty="0"/>
        </a:p>
      </dsp:txBody>
      <dsp:txXfrm>
        <a:off x="447506" y="1212640"/>
        <a:ext cx="3228725" cy="665948"/>
      </dsp:txXfrm>
    </dsp:sp>
    <dsp:sp modelId="{54287D89-D4AF-409F-8D01-905FD9084397}">
      <dsp:nvSpPr>
        <dsp:cNvPr id="0" name=""/>
        <dsp:cNvSpPr/>
      </dsp:nvSpPr>
      <dsp:spPr>
        <a:xfrm>
          <a:off x="0" y="2699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448AEA-EF6A-4AB5-9302-2C23272108D3}">
      <dsp:nvSpPr>
        <dsp:cNvPr id="0" name=""/>
        <dsp:cNvSpPr/>
      </dsp:nvSpPr>
      <dsp:spPr>
        <a:xfrm>
          <a:off x="411480" y="2330481"/>
          <a:ext cx="3281651"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Project</a:t>
          </a:r>
          <a:endParaRPr lang="en-US" sz="2400" kern="1200" dirty="0"/>
        </a:p>
      </dsp:txBody>
      <dsp:txXfrm>
        <a:off x="447506" y="2366507"/>
        <a:ext cx="3209599" cy="665948"/>
      </dsp:txXfrm>
    </dsp:sp>
    <dsp:sp modelId="{2BD35224-C638-4B40-B618-6DE5D920AE29}">
      <dsp:nvSpPr>
        <dsp:cNvPr id="0" name=""/>
        <dsp:cNvSpPr/>
      </dsp:nvSpPr>
      <dsp:spPr>
        <a:xfrm>
          <a:off x="0" y="3833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AC7F1A-E4FE-FD4B-88E8-083B7A0C1044}">
      <dsp:nvSpPr>
        <dsp:cNvPr id="0" name=""/>
        <dsp:cNvSpPr/>
      </dsp:nvSpPr>
      <dsp:spPr>
        <a:xfrm>
          <a:off x="411480" y="3464481"/>
          <a:ext cx="3302102"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What’s Our Trick?</a:t>
          </a:r>
          <a:endParaRPr lang="en-US" sz="2400" kern="1200" dirty="0"/>
        </a:p>
      </dsp:txBody>
      <dsp:txXfrm>
        <a:off x="447506" y="3500507"/>
        <a:ext cx="3230050"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446CFF-56B0-8F4E-BBD9-AE940D31F6E6}" type="datetimeFigureOut">
              <a:rPr lang="en-US" smtClean="0"/>
              <a:pPr/>
              <a:t>9/4/12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503F8C-4A5A-5442-8C21-65B23C75F668}" type="slidenum">
              <a:rPr lang="en-US" smtClean="0"/>
              <a:pPr/>
              <a:t>‹#›</a:t>
            </a:fld>
            <a:endParaRPr lang="en-US"/>
          </a:p>
        </p:txBody>
      </p:sp>
    </p:spTree>
    <p:extLst>
      <p:ext uri="{BB962C8B-B14F-4D97-AF65-F5344CB8AC3E}">
        <p14:creationId xmlns:p14="http://schemas.microsoft.com/office/powerpoint/2010/main" val="1959212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B53FD-72E2-410F-B3DD-67F6ADD0B363}" type="datetime1">
              <a:rPr lang="en-US" smtClean="0"/>
              <a:pPr/>
              <a:t>9/4/12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5DB75-D918-3E44-B03B-95EC838575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9951A-21AE-4BAF-A6D6-D6A35E66EC95}" type="datetime1">
              <a:rPr lang="en-US" smtClean="0"/>
              <a:pPr/>
              <a:t>9/4/12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5DB75-D918-3E44-B03B-95EC838575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252894-0FAE-41C7-B10C-66C122F2CC13}" type="datetime1">
              <a:rPr lang="en-US" smtClean="0"/>
              <a:pPr/>
              <a:t>9/4/12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5DB75-D918-3E44-B03B-95EC8385754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FC5402-4D93-4E0A-8344-22B029AC318E}" type="datetime1">
              <a:rPr lang="en-US" smtClean="0"/>
              <a:pPr/>
              <a:t>9/4/12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5DB75-D918-3E44-B03B-95EC838575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1981200" y="2286000"/>
            <a:ext cx="6705600" cy="1143000"/>
          </a:xfrm>
        </p:spPr>
        <p:txBody>
          <a:bodyPr/>
          <a:lstStyle>
            <a:lvl1pPr>
              <a:defRPr/>
            </a:lvl1pPr>
          </a:lstStyle>
          <a:p>
            <a:r>
              <a:rPr lang="en-US" smtClean="0"/>
              <a:t>Click to edit Master title style</a:t>
            </a:r>
            <a:endParaRPr lang="en-US"/>
          </a:p>
        </p:txBody>
      </p:sp>
      <p:sp>
        <p:nvSpPr>
          <p:cNvPr id="9220" name="Rectangle 4"/>
          <p:cNvSpPr>
            <a:spLocks noGrp="1" noChangeArrowheads="1"/>
          </p:cNvSpPr>
          <p:nvPr>
            <p:ph type="subTitle" idx="1"/>
          </p:nvPr>
        </p:nvSpPr>
        <p:spPr>
          <a:xfrm>
            <a:off x="1981200" y="3886200"/>
            <a:ext cx="6705600" cy="1752600"/>
          </a:xfrm>
        </p:spPr>
        <p:txBody>
          <a:bodyPr/>
          <a:lstStyle>
            <a:lvl1pPr marL="0" indent="0" algn="ctr">
              <a:buFontTx/>
              <a:buNone/>
              <a:defRPr sz="3000"/>
            </a:lvl1pPr>
          </a:lstStyle>
          <a:p>
            <a:r>
              <a:rPr lang="en-US" smtClean="0"/>
              <a:t>Click to edit Master subtitle style</a:t>
            </a:r>
            <a:endParaRPr lang="en-US"/>
          </a:p>
        </p:txBody>
      </p:sp>
      <p:pic>
        <p:nvPicPr>
          <p:cNvPr id="9226" name="Picture 10" descr="sidebar-HealthSys"/>
          <p:cNvPicPr>
            <a:picLocks noChangeAspect="1" noChangeArrowheads="1"/>
          </p:cNvPicPr>
          <p:nvPr userDrawn="1"/>
        </p:nvPicPr>
        <p:blipFill>
          <a:blip r:embed="rId2"/>
          <a:srcRect/>
          <a:stretch>
            <a:fillRect/>
          </a:stretch>
        </p:blipFill>
        <p:spPr bwMode="auto">
          <a:xfrm>
            <a:off x="0" y="0"/>
            <a:ext cx="1765300" cy="6858000"/>
          </a:xfrm>
          <a:prstGeom prst="rect">
            <a:avLst/>
          </a:prstGeom>
          <a:noFill/>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E22AF2-402E-4CF1-BF43-F1C93E9247A6}" type="datetime1">
              <a:rPr lang="en-US" smtClean="0"/>
              <a:pPr/>
              <a:t>9/4/12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A335DB75-D918-3E44-B03B-95EC8385754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90900"/>
            <a:ext cx="7772400" cy="1362075"/>
          </a:xfrm>
        </p:spPr>
        <p:txBody>
          <a:bodyPr anchor="t"/>
          <a:lstStyle>
            <a:lvl1pPr algn="l">
              <a:defRPr sz="4000" b="1" cap="all"/>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2413788-53F1-4202-BF86-41F90CC8E54A}" type="datetime1">
              <a:rPr lang="en-US" smtClean="0"/>
              <a:pPr/>
              <a:t>9/4/12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5DB75-D918-3E44-B03B-95EC838575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C5C23B-1244-42E4-A7B0-414862A64F63}" type="datetime1">
              <a:rPr lang="en-US" smtClean="0"/>
              <a:pPr/>
              <a:t>9/4/12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5DB75-D918-3E44-B03B-95EC838575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CFFBFC-27D1-4010-8B33-7FAC2BCB91DF}" type="datetime1">
              <a:rPr lang="en-US" smtClean="0"/>
              <a:pPr/>
              <a:t>9/4/12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35DB75-D918-3E44-B03B-95EC838575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925EF0-3249-48F2-A6B0-E7B2F3C50DBE}" type="datetime1">
              <a:rPr lang="en-US" smtClean="0"/>
              <a:pPr/>
              <a:t>9/4/12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400">
                <a:solidFill>
                  <a:schemeClr val="tx1"/>
                </a:solidFill>
              </a:defRPr>
            </a:lvl1pPr>
          </a:lstStyle>
          <a:p>
            <a:fld id="{A335DB75-D918-3E44-B03B-95EC8385754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1901E-5A3A-4AA1-9101-DC61873EA6B4}" type="datetime1">
              <a:rPr lang="en-US" smtClean="0"/>
              <a:pPr/>
              <a:t>9/4/12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35DB75-D918-3E44-B03B-95EC838575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06193-28A4-46C4-A1E4-3556E173CA8C}" type="datetime1">
              <a:rPr lang="en-US" smtClean="0"/>
              <a:pPr/>
              <a:t>9/4/12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5DB75-D918-3E44-B03B-95EC838575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CBADC-CC14-40AC-94CA-30A4FBB561F0}" type="datetime1">
              <a:rPr lang="en-US" smtClean="0"/>
              <a:pPr/>
              <a:t>9/4/12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5DB75-D918-3E44-B03B-95EC8385754F}" type="slidenum">
              <a:rPr lang="en-US" smtClean="0"/>
              <a:pPr/>
              <a:t>‹#›</a:t>
            </a:fld>
            <a:endParaRPr lang="en-US"/>
          </a:p>
        </p:txBody>
      </p:sp>
      <p:sp>
        <p:nvSpPr>
          <p:cNvPr id="9" name="Rounded Rectangle 8"/>
          <p:cNvSpPr/>
          <p:nvPr userDrawn="1"/>
        </p:nvSpPr>
        <p:spPr>
          <a:xfrm>
            <a:off x="637520" y="1125919"/>
            <a:ext cx="8049280" cy="91438"/>
          </a:xfrm>
          <a:prstGeom prst="roundRect">
            <a:avLst/>
          </a:prstGeom>
          <a:solidFill>
            <a:srgbClr val="07205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creen shot 2012-06-01 at 4.38.23 PM.png"/>
          <p:cNvPicPr>
            <a:picLocks noChangeAspect="1"/>
          </p:cNvPicPr>
          <p:nvPr userDrawn="1"/>
        </p:nvPicPr>
        <p:blipFill>
          <a:blip r:embed="rId14"/>
          <a:stretch>
            <a:fillRect/>
          </a:stretch>
        </p:blipFill>
        <p:spPr>
          <a:xfrm>
            <a:off x="645161" y="387154"/>
            <a:ext cx="789929" cy="59836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9" y="0"/>
            <a:ext cx="171226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Rectangle 2"/>
          <p:cNvSpPr>
            <a:spLocks noGrp="1" noChangeArrowheads="1"/>
          </p:cNvSpPr>
          <p:nvPr>
            <p:ph type="title"/>
          </p:nvPr>
        </p:nvSpPr>
        <p:spPr>
          <a:xfrm>
            <a:off x="1869654" y="2241352"/>
            <a:ext cx="7224117" cy="1455539"/>
          </a:xfrm>
        </p:spPr>
        <p:txBody>
          <a:bodyPr rIns="125858">
            <a:normAutofit/>
          </a:bodyPr>
          <a:lstStyle/>
          <a:p>
            <a:pPr marL="44647" algn="l">
              <a:defRPr/>
            </a:pPr>
            <a:r>
              <a:rPr lang="en-US" sz="3600" b="1" dirty="0" smtClean="0"/>
              <a:t>Building a Roadmap for Research IT</a:t>
            </a:r>
            <a:endParaRPr lang="en-US" sz="3600" b="1" dirty="0"/>
          </a:p>
        </p:txBody>
      </p:sp>
      <p:sp>
        <p:nvSpPr>
          <p:cNvPr id="3075" name="Rectangle 3"/>
          <p:cNvSpPr>
            <a:spLocks noGrp="1" noChangeArrowheads="1"/>
          </p:cNvSpPr>
          <p:nvPr>
            <p:ph type="body" idx="1"/>
          </p:nvPr>
        </p:nvSpPr>
        <p:spPr>
          <a:xfrm>
            <a:off x="1981275" y="4343177"/>
            <a:ext cx="6705079" cy="2514823"/>
          </a:xfrm>
        </p:spPr>
        <p:txBody>
          <a:bodyPr rIns="125858"/>
          <a:lstStyle/>
          <a:p>
            <a:pPr marL="44647" indent="0">
              <a:buNone/>
              <a:defRPr/>
            </a:pPr>
            <a:r>
              <a:rPr lang="en-US" sz="2800" dirty="0" smtClean="0"/>
              <a:t>John Brussolo</a:t>
            </a:r>
            <a:endParaRPr lang="en-US" sz="2800" dirty="0"/>
          </a:p>
          <a:p>
            <a:pPr marL="44647" indent="0">
              <a:buNone/>
              <a:defRPr/>
            </a:pPr>
            <a:r>
              <a:rPr lang="en-US" sz="2400" dirty="0" smtClean="0"/>
              <a:t>Research IT Program Director</a:t>
            </a:r>
            <a:endParaRPr lang="en-US" sz="2400" dirty="0"/>
          </a:p>
          <a:p>
            <a:pPr marL="44647" indent="0">
              <a:buNone/>
              <a:defRPr/>
            </a:pPr>
            <a:endParaRPr lang="en-US" sz="2400" dirty="0"/>
          </a:p>
          <a:p>
            <a:pPr marL="44647" indent="0">
              <a:buNone/>
              <a:defRPr/>
            </a:pPr>
            <a:r>
              <a:rPr lang="en-US" sz="2400" dirty="0" smtClean="0"/>
              <a:t>September 6, 2012</a:t>
            </a:r>
            <a:endParaRPr lang="en-US" sz="2400" dirty="0"/>
          </a:p>
          <a:p>
            <a:pPr marL="44647" indent="0">
              <a:buNone/>
              <a:defRPr/>
            </a:pPr>
            <a:endParaRPr lang="en-US" sz="2800" dirty="0"/>
          </a:p>
          <a:p>
            <a:pPr marL="44647" indent="0">
              <a:buNone/>
              <a:defRPr/>
            </a:pPr>
            <a:endParaRPr lang="en-US" sz="2800" dirty="0"/>
          </a:p>
        </p:txBody>
      </p:sp>
      <p:sp>
        <p:nvSpPr>
          <p:cNvPr id="15364" name="Rectangle 4"/>
          <p:cNvSpPr>
            <a:spLocks/>
          </p:cNvSpPr>
          <p:nvPr/>
        </p:nvSpPr>
        <p:spPr bwMode="auto">
          <a:xfrm>
            <a:off x="6447234" y="6590109"/>
            <a:ext cx="3437930"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5070" bIns="0"/>
          <a:lstStyle/>
          <a:p>
            <a:pPr marL="44647"/>
            <a:r>
              <a:rPr lang="en-US" sz="800">
                <a:ea typeface="ＭＳ Ｐゴシック" charset="0"/>
                <a:cs typeface="ＭＳ Ｐゴシック" charset="0"/>
              </a:rPr>
              <a:t>© 2012 The Regents of the University of Michigan</a:t>
            </a:r>
          </a:p>
        </p:txBody>
      </p:sp>
      <p:pic>
        <p:nvPicPr>
          <p:cNvPr id="15365"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3629" y="6098976"/>
            <a:ext cx="1190997" cy="42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2" descr="OCI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0250" y="131207"/>
            <a:ext cx="684237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051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2424143" y="1332344"/>
            <a:ext cx="4551633" cy="4452281"/>
            <a:chOff x="2424144" y="1616825"/>
            <a:chExt cx="4485582" cy="4387672"/>
          </a:xfrm>
        </p:grpSpPr>
        <p:sp>
          <p:nvSpPr>
            <p:cNvPr id="16" name="Rectangle 15"/>
            <p:cNvSpPr/>
            <p:nvPr/>
          </p:nvSpPr>
          <p:spPr>
            <a:xfrm>
              <a:off x="2424144" y="1702444"/>
              <a:ext cx="4485582" cy="4302053"/>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859271" y="1616825"/>
              <a:ext cx="3775312" cy="845391"/>
            </a:xfrm>
            <a:prstGeom prst="rect">
              <a:avLst/>
            </a:prstGeom>
            <a:noFill/>
          </p:spPr>
          <p:txBody>
            <a:bodyPr wrap="none" rtlCol="0">
              <a:spAutoFit/>
            </a:bodyPr>
            <a:lstStyle/>
            <a:p>
              <a:pPr algn="ctr"/>
              <a:r>
                <a:rPr lang="en-US" dirty="0" smtClean="0"/>
                <a:t>UMHS Missions</a:t>
              </a:r>
              <a:endParaRPr lang="en-US" dirty="0"/>
            </a:p>
          </p:txBody>
        </p:sp>
      </p:grpSp>
      <p:sp>
        <p:nvSpPr>
          <p:cNvPr id="4" name="Slide Number Placeholder 3"/>
          <p:cNvSpPr>
            <a:spLocks noGrp="1"/>
          </p:cNvSpPr>
          <p:nvPr>
            <p:ph type="sldNum" sz="quarter" idx="12"/>
          </p:nvPr>
        </p:nvSpPr>
        <p:spPr/>
        <p:txBody>
          <a:bodyPr/>
          <a:lstStyle/>
          <a:p>
            <a:fld id="{A335DB75-D918-3E44-B03B-95EC8385754F}" type="slidenum">
              <a:rPr lang="en-US" smtClean="0"/>
              <a:pPr/>
              <a:t>10</a:t>
            </a:fld>
            <a:endParaRPr lang="en-US" dirty="0"/>
          </a:p>
        </p:txBody>
      </p:sp>
      <p:sp>
        <p:nvSpPr>
          <p:cNvPr id="5" name="Title 1"/>
          <p:cNvSpPr>
            <a:spLocks noGrp="1"/>
          </p:cNvSpPr>
          <p:nvPr>
            <p:ph type="title"/>
          </p:nvPr>
        </p:nvSpPr>
        <p:spPr>
          <a:xfrm>
            <a:off x="1709057" y="381000"/>
            <a:ext cx="6965551" cy="696686"/>
          </a:xfrm>
        </p:spPr>
        <p:txBody>
          <a:bodyPr>
            <a:noAutofit/>
          </a:bodyPr>
          <a:lstStyle/>
          <a:p>
            <a:r>
              <a:rPr lang="en-US" dirty="0" smtClean="0"/>
              <a:t>What’s Our Trick?</a:t>
            </a:r>
            <a:endParaRPr lang="en-US" dirty="0"/>
          </a:p>
        </p:txBody>
      </p:sp>
      <p:grpSp>
        <p:nvGrpSpPr>
          <p:cNvPr id="53" name="Group 52"/>
          <p:cNvGrpSpPr/>
          <p:nvPr/>
        </p:nvGrpSpPr>
        <p:grpSpPr>
          <a:xfrm>
            <a:off x="4495244" y="3257467"/>
            <a:ext cx="2112094" cy="2112093"/>
            <a:chOff x="2800096" y="1625599"/>
            <a:chExt cx="2438400" cy="2438400"/>
          </a:xfrm>
        </p:grpSpPr>
        <p:sp>
          <p:nvSpPr>
            <p:cNvPr id="54" name="Oval 53"/>
            <p:cNvSpPr/>
            <p:nvPr/>
          </p:nvSpPr>
          <p:spPr>
            <a:xfrm>
              <a:off x="2800096" y="1625599"/>
              <a:ext cx="2438400" cy="2438400"/>
            </a:xfrm>
            <a:prstGeom prst="ellipse">
              <a:avLst/>
            </a:prstGeom>
            <a:solidFill>
              <a:srgbClr val="FFFF00">
                <a:alpha val="50000"/>
              </a:srgbClr>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sp>
        <p:sp>
          <p:nvSpPr>
            <p:cNvPr id="55" name="Oval 4"/>
            <p:cNvSpPr/>
            <p:nvPr/>
          </p:nvSpPr>
          <p:spPr>
            <a:xfrm>
              <a:off x="3545840" y="2255519"/>
              <a:ext cx="1463040" cy="134112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400" kern="1200" dirty="0" smtClean="0"/>
                <a:t>Education</a:t>
              </a:r>
              <a:endParaRPr lang="en-US" sz="2400" kern="1200" dirty="0"/>
            </a:p>
          </p:txBody>
        </p:sp>
      </p:grpSp>
      <p:grpSp>
        <p:nvGrpSpPr>
          <p:cNvPr id="8" name="Group 7"/>
          <p:cNvGrpSpPr/>
          <p:nvPr/>
        </p:nvGrpSpPr>
        <p:grpSpPr>
          <a:xfrm>
            <a:off x="2867298" y="3257467"/>
            <a:ext cx="2112094" cy="2112093"/>
            <a:chOff x="2800096" y="1625599"/>
            <a:chExt cx="2438400" cy="2438400"/>
          </a:xfrm>
        </p:grpSpPr>
        <p:sp>
          <p:nvSpPr>
            <p:cNvPr id="9" name="Oval 8"/>
            <p:cNvSpPr/>
            <p:nvPr/>
          </p:nvSpPr>
          <p:spPr>
            <a:xfrm>
              <a:off x="2800096" y="1625599"/>
              <a:ext cx="2438400" cy="2438400"/>
            </a:xfrm>
            <a:prstGeom prst="ellipse">
              <a:avLst/>
            </a:prstGeom>
            <a:solidFill>
              <a:srgbClr val="660066">
                <a:alpha val="50000"/>
              </a:srgbClr>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sp>
        <p:sp>
          <p:nvSpPr>
            <p:cNvPr id="10" name="Oval 4"/>
            <p:cNvSpPr/>
            <p:nvPr/>
          </p:nvSpPr>
          <p:spPr>
            <a:xfrm>
              <a:off x="2926080" y="2164079"/>
              <a:ext cx="1463040" cy="134112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400" kern="1200" dirty="0" smtClean="0"/>
                <a:t>Clinical Care</a:t>
              </a:r>
              <a:endParaRPr lang="en-US" sz="2400" kern="1200" dirty="0"/>
            </a:p>
          </p:txBody>
        </p:sp>
      </p:grpSp>
      <p:grpSp>
        <p:nvGrpSpPr>
          <p:cNvPr id="11" name="Group 10"/>
          <p:cNvGrpSpPr/>
          <p:nvPr/>
        </p:nvGrpSpPr>
        <p:grpSpPr>
          <a:xfrm>
            <a:off x="3743691" y="1752600"/>
            <a:ext cx="2112094" cy="2147295"/>
            <a:chOff x="2800096" y="1584959"/>
            <a:chExt cx="2438400" cy="2479040"/>
          </a:xfrm>
        </p:grpSpPr>
        <p:sp>
          <p:nvSpPr>
            <p:cNvPr id="12" name="Oval 11"/>
            <p:cNvSpPr/>
            <p:nvPr/>
          </p:nvSpPr>
          <p:spPr>
            <a:xfrm>
              <a:off x="2800096" y="1625599"/>
              <a:ext cx="2438400" cy="2438400"/>
            </a:xfrm>
            <a:prstGeom prst="ellipse">
              <a:avLst/>
            </a:prstGeom>
            <a:solidFill>
              <a:srgbClr val="000090">
                <a:alpha val="79000"/>
              </a:srgbClr>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sp>
        <p:sp>
          <p:nvSpPr>
            <p:cNvPr id="13" name="Oval 4"/>
            <p:cNvSpPr/>
            <p:nvPr/>
          </p:nvSpPr>
          <p:spPr>
            <a:xfrm>
              <a:off x="3281680" y="1584959"/>
              <a:ext cx="1463040" cy="134112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400" kern="1200" dirty="0" smtClean="0">
                  <a:solidFill>
                    <a:srgbClr val="FFFFFF"/>
                  </a:solidFill>
                </a:rPr>
                <a:t>Research</a:t>
              </a:r>
              <a:endParaRPr lang="en-US" sz="2400" kern="1200" dirty="0">
                <a:solidFill>
                  <a:srgbClr val="FFFFFF"/>
                </a:solidFill>
              </a:endParaRPr>
            </a:p>
          </p:txBody>
        </p:sp>
      </p:grpSp>
      <p:pic>
        <p:nvPicPr>
          <p:cNvPr id="7" name="Picture 6" descr="Three missions 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520" y="2029460"/>
            <a:ext cx="3175804" cy="3120944"/>
          </a:xfrm>
          <a:prstGeom prst="rect">
            <a:avLst/>
          </a:prstGeom>
        </p:spPr>
      </p:pic>
      <p:grpSp>
        <p:nvGrpSpPr>
          <p:cNvPr id="20" name="Group 19"/>
          <p:cNvGrpSpPr>
            <a:grpSpLocks noChangeAspect="1"/>
          </p:cNvGrpSpPr>
          <p:nvPr/>
        </p:nvGrpSpPr>
        <p:grpSpPr>
          <a:xfrm>
            <a:off x="2652317" y="1436368"/>
            <a:ext cx="4110099" cy="4361510"/>
            <a:chOff x="2302953" y="1477444"/>
            <a:chExt cx="1787769" cy="1897125"/>
          </a:xfrm>
        </p:grpSpPr>
        <p:grpSp>
          <p:nvGrpSpPr>
            <p:cNvPr id="21" name="Group 20"/>
            <p:cNvGrpSpPr/>
            <p:nvPr/>
          </p:nvGrpSpPr>
          <p:grpSpPr>
            <a:xfrm>
              <a:off x="2302953" y="1477444"/>
              <a:ext cx="1787769" cy="1897125"/>
              <a:chOff x="3151554" y="1262526"/>
              <a:chExt cx="1787769" cy="1897125"/>
            </a:xfrm>
          </p:grpSpPr>
          <p:sp>
            <p:nvSpPr>
              <p:cNvPr id="24" name="Rectangle 23"/>
              <p:cNvSpPr/>
              <p:nvPr/>
            </p:nvSpPr>
            <p:spPr>
              <a:xfrm>
                <a:off x="3151554" y="1283959"/>
                <a:ext cx="1787769" cy="187569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3486364" y="1262526"/>
                <a:ext cx="1305804" cy="646331"/>
              </a:xfrm>
              <a:prstGeom prst="rect">
                <a:avLst/>
              </a:prstGeom>
              <a:noFill/>
            </p:spPr>
            <p:txBody>
              <a:bodyPr wrap="none" rtlCol="0">
                <a:spAutoFit/>
              </a:bodyPr>
              <a:lstStyle/>
              <a:p>
                <a:pPr algn="ctr"/>
                <a:r>
                  <a:rPr lang="en-US" dirty="0" smtClean="0"/>
                  <a:t>Informatics,</a:t>
                </a:r>
              </a:p>
              <a:p>
                <a:pPr algn="ctr"/>
                <a:r>
                  <a:rPr lang="en-US" dirty="0" smtClean="0"/>
                  <a:t>IT &amp; Value</a:t>
                </a:r>
                <a:endParaRPr lang="en-US" dirty="0"/>
              </a:p>
            </p:txBody>
          </p:sp>
          <p:pic>
            <p:nvPicPr>
              <p:cNvPr id="26" name="Picture 25" descr="skd188822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51" y="1998541"/>
                <a:ext cx="1278734" cy="960713"/>
              </a:xfrm>
              <a:prstGeom prst="rect">
                <a:avLst/>
              </a:prstGeom>
            </p:spPr>
          </p:pic>
        </p:grpSp>
        <p:sp>
          <p:nvSpPr>
            <p:cNvPr id="22" name="TextBox 21"/>
            <p:cNvSpPr txBox="1"/>
            <p:nvPr/>
          </p:nvSpPr>
          <p:spPr>
            <a:xfrm rot="19919862">
              <a:off x="2511908" y="2350358"/>
              <a:ext cx="523050" cy="338554"/>
            </a:xfrm>
            <a:prstGeom prst="rect">
              <a:avLst/>
            </a:prstGeom>
            <a:noFill/>
          </p:spPr>
          <p:txBody>
            <a:bodyPr wrap="none" rtlCol="0">
              <a:spAutoFit/>
            </a:bodyPr>
            <a:lstStyle/>
            <a:p>
              <a:pPr algn="ctr"/>
              <a:r>
                <a:rPr lang="en-US" sz="800" dirty="0" smtClean="0"/>
                <a:t>DO NOT</a:t>
              </a:r>
            </a:p>
            <a:p>
              <a:pPr algn="ctr"/>
              <a:r>
                <a:rPr lang="en-US" sz="800" dirty="0" smtClean="0"/>
                <a:t>OPEN</a:t>
              </a:r>
              <a:endParaRPr lang="en-US" sz="800" dirty="0"/>
            </a:p>
          </p:txBody>
        </p:sp>
        <p:sp>
          <p:nvSpPr>
            <p:cNvPr id="23" name="TextBox 22"/>
            <p:cNvSpPr txBox="1"/>
            <p:nvPr/>
          </p:nvSpPr>
          <p:spPr>
            <a:xfrm rot="1434745">
              <a:off x="3328600" y="2502758"/>
              <a:ext cx="523050" cy="338554"/>
            </a:xfrm>
            <a:prstGeom prst="rect">
              <a:avLst/>
            </a:prstGeom>
            <a:noFill/>
          </p:spPr>
          <p:txBody>
            <a:bodyPr wrap="none" rtlCol="0">
              <a:spAutoFit/>
            </a:bodyPr>
            <a:lstStyle/>
            <a:p>
              <a:pPr algn="ctr"/>
              <a:r>
                <a:rPr lang="en-US" sz="800" dirty="0" smtClean="0"/>
                <a:t>DO NOT</a:t>
              </a:r>
            </a:p>
            <a:p>
              <a:pPr algn="ctr"/>
              <a:r>
                <a:rPr lang="en-US" sz="800" dirty="0" smtClean="0"/>
                <a:t>OPEN</a:t>
              </a:r>
              <a:endParaRPr lang="en-US" sz="800" dirty="0"/>
            </a:p>
          </p:txBody>
        </p:sp>
      </p:grpSp>
      <p:grpSp>
        <p:nvGrpSpPr>
          <p:cNvPr id="30" name="Group 29"/>
          <p:cNvGrpSpPr>
            <a:grpSpLocks noChangeAspect="1"/>
          </p:cNvGrpSpPr>
          <p:nvPr/>
        </p:nvGrpSpPr>
        <p:grpSpPr>
          <a:xfrm>
            <a:off x="2631998" y="1446964"/>
            <a:ext cx="4114844" cy="4366545"/>
            <a:chOff x="3918393" y="1477444"/>
            <a:chExt cx="1787769" cy="1897125"/>
          </a:xfrm>
        </p:grpSpPr>
        <p:grpSp>
          <p:nvGrpSpPr>
            <p:cNvPr id="31" name="Group 30"/>
            <p:cNvGrpSpPr/>
            <p:nvPr/>
          </p:nvGrpSpPr>
          <p:grpSpPr>
            <a:xfrm>
              <a:off x="3918393" y="1477444"/>
              <a:ext cx="1787769" cy="1897125"/>
              <a:chOff x="3151554" y="1262526"/>
              <a:chExt cx="1787769" cy="1897125"/>
            </a:xfrm>
          </p:grpSpPr>
          <p:sp>
            <p:nvSpPr>
              <p:cNvPr id="33" name="Rectangle 32"/>
              <p:cNvSpPr/>
              <p:nvPr/>
            </p:nvSpPr>
            <p:spPr>
              <a:xfrm>
                <a:off x="3151554" y="1283959"/>
                <a:ext cx="1787769" cy="187569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3486364" y="1262526"/>
                <a:ext cx="1305804" cy="646331"/>
              </a:xfrm>
              <a:prstGeom prst="rect">
                <a:avLst/>
              </a:prstGeom>
              <a:noFill/>
            </p:spPr>
            <p:txBody>
              <a:bodyPr wrap="none" rtlCol="0">
                <a:spAutoFit/>
              </a:bodyPr>
              <a:lstStyle/>
              <a:p>
                <a:pPr algn="ctr"/>
                <a:r>
                  <a:rPr lang="en-US" dirty="0" smtClean="0"/>
                  <a:t>Informatics,</a:t>
                </a:r>
              </a:p>
              <a:p>
                <a:pPr algn="ctr"/>
                <a:r>
                  <a:rPr lang="en-US" dirty="0" smtClean="0"/>
                  <a:t>IT &amp; Value</a:t>
                </a:r>
                <a:endParaRPr lang="en-US" dirty="0"/>
              </a:p>
            </p:txBody>
          </p:sp>
        </p:grpSp>
        <p:pic>
          <p:nvPicPr>
            <p:cNvPr id="32" name="Picture 31" descr="BU0053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1039" y="2149398"/>
              <a:ext cx="1375729" cy="1084193"/>
            </a:xfrm>
            <a:prstGeom prst="rect">
              <a:avLst/>
            </a:prstGeom>
          </p:spPr>
        </p:pic>
      </p:grpSp>
      <p:grpSp>
        <p:nvGrpSpPr>
          <p:cNvPr id="35" name="Group 34"/>
          <p:cNvGrpSpPr>
            <a:grpSpLocks noChangeAspect="1"/>
          </p:cNvGrpSpPr>
          <p:nvPr/>
        </p:nvGrpSpPr>
        <p:grpSpPr>
          <a:xfrm>
            <a:off x="2652318" y="1526987"/>
            <a:ext cx="4114845" cy="4317213"/>
            <a:chOff x="263769" y="1817077"/>
            <a:chExt cx="1787769" cy="1875692"/>
          </a:xfrm>
        </p:grpSpPr>
        <p:sp>
          <p:nvSpPr>
            <p:cNvPr id="36" name="Rectangle 35"/>
            <p:cNvSpPr/>
            <p:nvPr/>
          </p:nvSpPr>
          <p:spPr>
            <a:xfrm>
              <a:off x="263769" y="1817077"/>
              <a:ext cx="1787769" cy="187569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36"/>
            <p:cNvGrpSpPr/>
            <p:nvPr/>
          </p:nvGrpSpPr>
          <p:grpSpPr>
            <a:xfrm>
              <a:off x="753008" y="1832612"/>
              <a:ext cx="948059" cy="1567363"/>
              <a:chOff x="753008" y="1832612"/>
              <a:chExt cx="948059" cy="1567363"/>
            </a:xfrm>
          </p:grpSpPr>
          <p:sp>
            <p:nvSpPr>
              <p:cNvPr id="38" name="TextBox 37"/>
              <p:cNvSpPr txBox="1"/>
              <p:nvPr/>
            </p:nvSpPr>
            <p:spPr>
              <a:xfrm>
                <a:off x="753008" y="1832612"/>
                <a:ext cx="948059" cy="369332"/>
              </a:xfrm>
              <a:prstGeom prst="rect">
                <a:avLst/>
              </a:prstGeom>
              <a:noFill/>
            </p:spPr>
            <p:txBody>
              <a:bodyPr wrap="none" rtlCol="0">
                <a:spAutoFit/>
              </a:bodyPr>
              <a:lstStyle/>
              <a:p>
                <a:r>
                  <a:rPr lang="en-US" dirty="0" smtClean="0"/>
                  <a:t>Big Silos</a:t>
                </a:r>
                <a:endParaRPr lang="en-US" dirty="0"/>
              </a:p>
            </p:txBody>
          </p:sp>
          <p:grpSp>
            <p:nvGrpSpPr>
              <p:cNvPr id="39" name="Group 38"/>
              <p:cNvGrpSpPr/>
              <p:nvPr/>
            </p:nvGrpSpPr>
            <p:grpSpPr>
              <a:xfrm>
                <a:off x="848757" y="2260076"/>
                <a:ext cx="747612" cy="1139899"/>
                <a:chOff x="848757" y="2260076"/>
                <a:chExt cx="747612" cy="1139899"/>
              </a:xfrm>
            </p:grpSpPr>
            <p:pic>
              <p:nvPicPr>
                <p:cNvPr id="40" name="Picture 39" descr="Single sil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757" y="2478898"/>
                  <a:ext cx="309950" cy="674891"/>
                </a:xfrm>
                <a:prstGeom prst="rect">
                  <a:avLst/>
                </a:prstGeom>
              </p:spPr>
            </p:pic>
            <p:pic>
              <p:nvPicPr>
                <p:cNvPr id="41" name="Picture 40" descr="Single sil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616" y="2260076"/>
                  <a:ext cx="309950" cy="674891"/>
                </a:xfrm>
                <a:prstGeom prst="rect">
                  <a:avLst/>
                </a:prstGeom>
              </p:spPr>
            </p:pic>
            <p:pic>
              <p:nvPicPr>
                <p:cNvPr id="42" name="Picture 41" descr="Single sil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484" y="2725084"/>
                  <a:ext cx="309950" cy="674891"/>
                </a:xfrm>
                <a:prstGeom prst="rect">
                  <a:avLst/>
                </a:prstGeom>
              </p:spPr>
            </p:pic>
            <p:pic>
              <p:nvPicPr>
                <p:cNvPr id="43" name="Picture 42" descr="Single sil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6419" y="2623490"/>
                  <a:ext cx="309950" cy="674891"/>
                </a:xfrm>
                <a:prstGeom prst="rect">
                  <a:avLst/>
                </a:prstGeom>
              </p:spPr>
            </p:pic>
          </p:grpSp>
        </p:grpSp>
      </p:grpSp>
      <p:grpSp>
        <p:nvGrpSpPr>
          <p:cNvPr id="45" name="Group 44"/>
          <p:cNvGrpSpPr>
            <a:grpSpLocks noChangeAspect="1"/>
          </p:cNvGrpSpPr>
          <p:nvPr/>
        </p:nvGrpSpPr>
        <p:grpSpPr>
          <a:xfrm>
            <a:off x="2652319" y="1526987"/>
            <a:ext cx="4094524" cy="4330122"/>
            <a:chOff x="6725529" y="1489524"/>
            <a:chExt cx="1787769" cy="1890637"/>
          </a:xfrm>
        </p:grpSpPr>
        <p:sp>
          <p:nvSpPr>
            <p:cNvPr id="46" name="Rectangle 45"/>
            <p:cNvSpPr>
              <a:spLocks noChangeAspect="1"/>
            </p:cNvSpPr>
            <p:nvPr/>
          </p:nvSpPr>
          <p:spPr>
            <a:xfrm>
              <a:off x="6725529" y="1504469"/>
              <a:ext cx="1787769" cy="187569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6930288" y="1489524"/>
              <a:ext cx="1390752" cy="646331"/>
            </a:xfrm>
            <a:prstGeom prst="rect">
              <a:avLst/>
            </a:prstGeom>
            <a:noFill/>
          </p:spPr>
          <p:txBody>
            <a:bodyPr wrap="square" rtlCol="0">
              <a:spAutoFit/>
            </a:bodyPr>
            <a:lstStyle/>
            <a:p>
              <a:pPr algn="ctr"/>
              <a:r>
                <a:rPr lang="en-US" dirty="0" smtClean="0"/>
                <a:t>Minimize</a:t>
              </a:r>
            </a:p>
            <a:p>
              <a:pPr algn="ctr"/>
              <a:r>
                <a:rPr lang="en-US" dirty="0" smtClean="0"/>
                <a:t>Silos</a:t>
              </a:r>
              <a:endParaRPr lang="en-US" dirty="0"/>
            </a:p>
          </p:txBody>
        </p:sp>
        <p:grpSp>
          <p:nvGrpSpPr>
            <p:cNvPr id="48" name="Group 47"/>
            <p:cNvGrpSpPr/>
            <p:nvPr/>
          </p:nvGrpSpPr>
          <p:grpSpPr>
            <a:xfrm>
              <a:off x="7538973" y="2265942"/>
              <a:ext cx="316926" cy="481974"/>
              <a:chOff x="848757" y="2260076"/>
              <a:chExt cx="747612" cy="1139899"/>
            </a:xfrm>
          </p:grpSpPr>
          <p:pic>
            <p:nvPicPr>
              <p:cNvPr id="49" name="Picture 48" descr="Single sil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757" y="2478898"/>
                <a:ext cx="309950" cy="674891"/>
              </a:xfrm>
              <a:prstGeom prst="rect">
                <a:avLst/>
              </a:prstGeom>
            </p:spPr>
          </p:pic>
          <p:pic>
            <p:nvPicPr>
              <p:cNvPr id="50" name="Picture 49" descr="Single sil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616" y="2260076"/>
                <a:ext cx="309950" cy="674891"/>
              </a:xfrm>
              <a:prstGeom prst="rect">
                <a:avLst/>
              </a:prstGeom>
            </p:spPr>
          </p:pic>
          <p:pic>
            <p:nvPicPr>
              <p:cNvPr id="51" name="Picture 50" descr="Single sil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484" y="2725084"/>
                <a:ext cx="309950" cy="674891"/>
              </a:xfrm>
              <a:prstGeom prst="rect">
                <a:avLst/>
              </a:prstGeom>
            </p:spPr>
          </p:pic>
          <p:pic>
            <p:nvPicPr>
              <p:cNvPr id="52" name="Picture 51" descr="Single sil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6419" y="2623490"/>
                <a:ext cx="309950" cy="674891"/>
              </a:xfrm>
              <a:prstGeom prst="rect">
                <a:avLst/>
              </a:prstGeom>
            </p:spPr>
          </p:pic>
        </p:grpSp>
      </p:grpSp>
      <p:sp>
        <p:nvSpPr>
          <p:cNvPr id="79" name="Rectangle 78"/>
          <p:cNvSpPr/>
          <p:nvPr/>
        </p:nvSpPr>
        <p:spPr>
          <a:xfrm>
            <a:off x="879780" y="1534182"/>
            <a:ext cx="7135506" cy="4322927"/>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1042016" y="3577357"/>
            <a:ext cx="1327351" cy="559676"/>
          </a:xfrm>
          <a:prstGeom prst="rect">
            <a:avLst/>
          </a:prstGeom>
          <a:noFill/>
        </p:spPr>
        <p:txBody>
          <a:bodyPr wrap="none" rtlCol="0">
            <a:spAutoFit/>
          </a:bodyPr>
          <a:lstStyle/>
          <a:p>
            <a:r>
              <a:rPr lang="en-US" dirty="0" smtClean="0"/>
              <a:t>Culture</a:t>
            </a:r>
            <a:endParaRPr lang="en-US" dirty="0"/>
          </a:p>
        </p:txBody>
      </p:sp>
      <p:sp>
        <p:nvSpPr>
          <p:cNvPr id="81" name="Rounded Rectangle 80"/>
          <p:cNvSpPr/>
          <p:nvPr/>
        </p:nvSpPr>
        <p:spPr>
          <a:xfrm>
            <a:off x="2688715" y="2154215"/>
            <a:ext cx="4350269" cy="271406"/>
          </a:xfrm>
          <a:prstGeom prst="roundRect">
            <a:avLst>
              <a:gd name="adj" fmla="val 3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82" name="TextBox 81"/>
          <p:cNvSpPr txBox="1"/>
          <p:nvPr/>
        </p:nvSpPr>
        <p:spPr>
          <a:xfrm>
            <a:off x="3693265" y="1806717"/>
            <a:ext cx="2166087" cy="384778"/>
          </a:xfrm>
          <a:prstGeom prst="rect">
            <a:avLst/>
          </a:prstGeom>
          <a:noFill/>
        </p:spPr>
        <p:txBody>
          <a:bodyPr wrap="square" rtlCol="0">
            <a:spAutoFit/>
          </a:bodyPr>
          <a:lstStyle/>
          <a:p>
            <a:pPr algn="ctr"/>
            <a:r>
              <a:rPr lang="en-US" sz="1050" b="1" dirty="0" smtClean="0"/>
              <a:t>Information Sharing</a:t>
            </a:r>
            <a:endParaRPr lang="en-US" sz="1050" b="1" dirty="0"/>
          </a:p>
        </p:txBody>
      </p:sp>
      <p:sp>
        <p:nvSpPr>
          <p:cNvPr id="83" name="TextBox 82"/>
          <p:cNvSpPr txBox="1"/>
          <p:nvPr/>
        </p:nvSpPr>
        <p:spPr>
          <a:xfrm>
            <a:off x="2179502" y="2425623"/>
            <a:ext cx="1121816" cy="326478"/>
          </a:xfrm>
          <a:prstGeom prst="rect">
            <a:avLst/>
          </a:prstGeom>
          <a:noFill/>
        </p:spPr>
        <p:txBody>
          <a:bodyPr wrap="square" rtlCol="0">
            <a:spAutoFit/>
          </a:bodyPr>
          <a:lstStyle/>
          <a:p>
            <a:pPr algn="ctr"/>
            <a:r>
              <a:rPr lang="en-US" sz="800" b="1" dirty="0" smtClean="0"/>
              <a:t>Protective</a:t>
            </a:r>
            <a:endParaRPr lang="en-US" sz="800" b="1" dirty="0"/>
          </a:p>
        </p:txBody>
      </p:sp>
      <p:sp>
        <p:nvSpPr>
          <p:cNvPr id="84" name="TextBox 83"/>
          <p:cNvSpPr txBox="1"/>
          <p:nvPr/>
        </p:nvSpPr>
        <p:spPr>
          <a:xfrm>
            <a:off x="6227347" y="2428207"/>
            <a:ext cx="1121816" cy="326478"/>
          </a:xfrm>
          <a:prstGeom prst="rect">
            <a:avLst/>
          </a:prstGeom>
          <a:noFill/>
        </p:spPr>
        <p:txBody>
          <a:bodyPr wrap="square" rtlCol="0">
            <a:spAutoFit/>
          </a:bodyPr>
          <a:lstStyle/>
          <a:p>
            <a:pPr algn="ctr"/>
            <a:r>
              <a:rPr lang="en-US" sz="800" b="1" dirty="0" smtClean="0"/>
              <a:t>Open</a:t>
            </a:r>
            <a:endParaRPr lang="en-US" sz="800" b="1" dirty="0"/>
          </a:p>
        </p:txBody>
      </p:sp>
      <p:sp>
        <p:nvSpPr>
          <p:cNvPr id="85" name="Rounded Rectangle 84"/>
          <p:cNvSpPr/>
          <p:nvPr/>
        </p:nvSpPr>
        <p:spPr>
          <a:xfrm>
            <a:off x="2680959" y="4026064"/>
            <a:ext cx="4350269" cy="271406"/>
          </a:xfrm>
          <a:prstGeom prst="roundRect">
            <a:avLst>
              <a:gd name="adj" fmla="val 3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86" name="TextBox 85"/>
          <p:cNvSpPr txBox="1"/>
          <p:nvPr/>
        </p:nvSpPr>
        <p:spPr>
          <a:xfrm>
            <a:off x="3225937" y="3607339"/>
            <a:ext cx="3102206" cy="384778"/>
          </a:xfrm>
          <a:prstGeom prst="rect">
            <a:avLst/>
          </a:prstGeom>
          <a:noFill/>
        </p:spPr>
        <p:txBody>
          <a:bodyPr wrap="square" rtlCol="0">
            <a:spAutoFit/>
          </a:bodyPr>
          <a:lstStyle/>
          <a:p>
            <a:pPr algn="ctr"/>
            <a:r>
              <a:rPr lang="en-US" sz="1050" b="1" dirty="0" smtClean="0"/>
              <a:t>Trust in Centralized Services</a:t>
            </a:r>
            <a:endParaRPr lang="en-US" sz="1050" b="1" dirty="0"/>
          </a:p>
        </p:txBody>
      </p:sp>
      <p:sp>
        <p:nvSpPr>
          <p:cNvPr id="87" name="TextBox 86"/>
          <p:cNvSpPr txBox="1"/>
          <p:nvPr/>
        </p:nvSpPr>
        <p:spPr>
          <a:xfrm>
            <a:off x="2171748" y="4297472"/>
            <a:ext cx="1121816" cy="326478"/>
          </a:xfrm>
          <a:prstGeom prst="rect">
            <a:avLst/>
          </a:prstGeom>
          <a:noFill/>
        </p:spPr>
        <p:txBody>
          <a:bodyPr wrap="square" rtlCol="0">
            <a:spAutoFit/>
          </a:bodyPr>
          <a:lstStyle/>
          <a:p>
            <a:pPr algn="ctr"/>
            <a:r>
              <a:rPr lang="en-US" sz="800" b="1" dirty="0" smtClean="0"/>
              <a:t>Low Trust</a:t>
            </a:r>
            <a:endParaRPr lang="en-US" sz="800" b="1" dirty="0"/>
          </a:p>
        </p:txBody>
      </p:sp>
      <p:sp>
        <p:nvSpPr>
          <p:cNvPr id="88" name="TextBox 87"/>
          <p:cNvSpPr txBox="1"/>
          <p:nvPr/>
        </p:nvSpPr>
        <p:spPr>
          <a:xfrm>
            <a:off x="5861798" y="4300055"/>
            <a:ext cx="1760881" cy="513036"/>
          </a:xfrm>
          <a:prstGeom prst="rect">
            <a:avLst/>
          </a:prstGeom>
          <a:noFill/>
        </p:spPr>
        <p:txBody>
          <a:bodyPr wrap="square" rtlCol="0">
            <a:spAutoFit/>
          </a:bodyPr>
          <a:lstStyle/>
          <a:p>
            <a:pPr algn="ctr"/>
            <a:r>
              <a:rPr lang="en-US" sz="800" b="1" dirty="0" smtClean="0"/>
              <a:t>High Trust and Perceived Value</a:t>
            </a:r>
            <a:endParaRPr lang="en-US" sz="800" b="1" dirty="0"/>
          </a:p>
        </p:txBody>
      </p:sp>
      <p:sp>
        <p:nvSpPr>
          <p:cNvPr id="89" name="Rounded Rectangle 88"/>
          <p:cNvSpPr/>
          <p:nvPr/>
        </p:nvSpPr>
        <p:spPr>
          <a:xfrm>
            <a:off x="2680959" y="4935762"/>
            <a:ext cx="4350269" cy="271406"/>
          </a:xfrm>
          <a:prstGeom prst="roundRect">
            <a:avLst>
              <a:gd name="adj" fmla="val 3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TextBox 89"/>
          <p:cNvSpPr txBox="1"/>
          <p:nvPr/>
        </p:nvSpPr>
        <p:spPr>
          <a:xfrm>
            <a:off x="3391537" y="4584326"/>
            <a:ext cx="2778692" cy="384778"/>
          </a:xfrm>
          <a:prstGeom prst="rect">
            <a:avLst/>
          </a:prstGeom>
          <a:noFill/>
        </p:spPr>
        <p:txBody>
          <a:bodyPr wrap="square" rtlCol="0">
            <a:spAutoFit/>
          </a:bodyPr>
          <a:lstStyle/>
          <a:p>
            <a:pPr algn="ctr"/>
            <a:r>
              <a:rPr lang="en-US" sz="1050" b="1" dirty="0" smtClean="0"/>
              <a:t>Entrepreneurialism</a:t>
            </a:r>
            <a:endParaRPr lang="en-US" sz="1050" b="1" dirty="0"/>
          </a:p>
        </p:txBody>
      </p:sp>
      <p:sp>
        <p:nvSpPr>
          <p:cNvPr id="91" name="TextBox 90"/>
          <p:cNvSpPr txBox="1"/>
          <p:nvPr/>
        </p:nvSpPr>
        <p:spPr>
          <a:xfrm>
            <a:off x="2171748" y="5207170"/>
            <a:ext cx="1121816" cy="513036"/>
          </a:xfrm>
          <a:prstGeom prst="rect">
            <a:avLst/>
          </a:prstGeom>
          <a:noFill/>
        </p:spPr>
        <p:txBody>
          <a:bodyPr wrap="square" rtlCol="0">
            <a:spAutoFit/>
          </a:bodyPr>
          <a:lstStyle/>
          <a:p>
            <a:pPr algn="ctr"/>
            <a:r>
              <a:rPr lang="en-US" sz="800" b="1" dirty="0" smtClean="0"/>
              <a:t>Not Empowered</a:t>
            </a:r>
            <a:endParaRPr lang="en-US" sz="800" b="1" dirty="0"/>
          </a:p>
        </p:txBody>
      </p:sp>
      <p:sp>
        <p:nvSpPr>
          <p:cNvPr id="92" name="TextBox 91"/>
          <p:cNvSpPr txBox="1"/>
          <p:nvPr/>
        </p:nvSpPr>
        <p:spPr>
          <a:xfrm>
            <a:off x="5765121" y="5209754"/>
            <a:ext cx="2005594" cy="513036"/>
          </a:xfrm>
          <a:prstGeom prst="rect">
            <a:avLst/>
          </a:prstGeom>
          <a:noFill/>
        </p:spPr>
        <p:txBody>
          <a:bodyPr wrap="square" rtlCol="0">
            <a:spAutoFit/>
          </a:bodyPr>
          <a:lstStyle/>
          <a:p>
            <a:pPr algn="ctr"/>
            <a:r>
              <a:rPr lang="en-US" sz="800" b="1" dirty="0" smtClean="0"/>
              <a:t>Highly</a:t>
            </a:r>
          </a:p>
          <a:p>
            <a:pPr algn="ctr"/>
            <a:r>
              <a:rPr lang="en-US" sz="800" b="1" dirty="0" smtClean="0"/>
              <a:t> Entrepreneurial</a:t>
            </a:r>
            <a:endParaRPr lang="en-US" sz="800" b="1" dirty="0"/>
          </a:p>
        </p:txBody>
      </p:sp>
      <p:sp>
        <p:nvSpPr>
          <p:cNvPr id="93" name="Rectangle 92"/>
          <p:cNvSpPr/>
          <p:nvPr/>
        </p:nvSpPr>
        <p:spPr>
          <a:xfrm>
            <a:off x="3425227" y="2027272"/>
            <a:ext cx="126553" cy="556263"/>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4" name="Rectangle 93"/>
          <p:cNvSpPr/>
          <p:nvPr/>
        </p:nvSpPr>
        <p:spPr>
          <a:xfrm>
            <a:off x="3425227" y="3906908"/>
            <a:ext cx="113732" cy="556263"/>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5" name="Rectangle 94"/>
          <p:cNvSpPr/>
          <p:nvPr/>
        </p:nvSpPr>
        <p:spPr>
          <a:xfrm>
            <a:off x="5839622" y="4838831"/>
            <a:ext cx="113732" cy="556263"/>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6" name="Rounded Rectangle 95"/>
          <p:cNvSpPr/>
          <p:nvPr/>
        </p:nvSpPr>
        <p:spPr>
          <a:xfrm>
            <a:off x="2682799" y="3036520"/>
            <a:ext cx="4350269" cy="271406"/>
          </a:xfrm>
          <a:prstGeom prst="roundRect">
            <a:avLst>
              <a:gd name="adj" fmla="val 3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7" name="TextBox 96"/>
          <p:cNvSpPr txBox="1"/>
          <p:nvPr/>
        </p:nvSpPr>
        <p:spPr>
          <a:xfrm>
            <a:off x="3687349" y="2689022"/>
            <a:ext cx="2166087" cy="384778"/>
          </a:xfrm>
          <a:prstGeom prst="rect">
            <a:avLst/>
          </a:prstGeom>
          <a:noFill/>
        </p:spPr>
        <p:txBody>
          <a:bodyPr wrap="square" rtlCol="0">
            <a:spAutoFit/>
          </a:bodyPr>
          <a:lstStyle/>
          <a:p>
            <a:pPr algn="ctr"/>
            <a:r>
              <a:rPr lang="en-US" sz="1050" b="1" dirty="0" smtClean="0"/>
              <a:t>Collaboration</a:t>
            </a:r>
            <a:endParaRPr lang="en-US" sz="1050" b="1" dirty="0"/>
          </a:p>
        </p:txBody>
      </p:sp>
      <p:sp>
        <p:nvSpPr>
          <p:cNvPr id="98" name="TextBox 97"/>
          <p:cNvSpPr txBox="1"/>
          <p:nvPr/>
        </p:nvSpPr>
        <p:spPr>
          <a:xfrm>
            <a:off x="2173586" y="3307928"/>
            <a:ext cx="1121816" cy="326478"/>
          </a:xfrm>
          <a:prstGeom prst="rect">
            <a:avLst/>
          </a:prstGeom>
          <a:noFill/>
        </p:spPr>
        <p:txBody>
          <a:bodyPr wrap="square" rtlCol="0">
            <a:spAutoFit/>
          </a:bodyPr>
          <a:lstStyle/>
          <a:p>
            <a:pPr algn="ctr"/>
            <a:r>
              <a:rPr lang="en-US" sz="800" b="1" dirty="0" smtClean="0"/>
              <a:t>Independent</a:t>
            </a:r>
            <a:endParaRPr lang="en-US" sz="800" b="1" dirty="0"/>
          </a:p>
        </p:txBody>
      </p:sp>
      <p:sp>
        <p:nvSpPr>
          <p:cNvPr id="99" name="TextBox 98"/>
          <p:cNvSpPr txBox="1"/>
          <p:nvPr/>
        </p:nvSpPr>
        <p:spPr>
          <a:xfrm>
            <a:off x="6221431" y="3310512"/>
            <a:ext cx="1549285" cy="513036"/>
          </a:xfrm>
          <a:prstGeom prst="rect">
            <a:avLst/>
          </a:prstGeom>
          <a:noFill/>
        </p:spPr>
        <p:txBody>
          <a:bodyPr wrap="square" rtlCol="0">
            <a:spAutoFit/>
          </a:bodyPr>
          <a:lstStyle/>
          <a:p>
            <a:pPr algn="ctr"/>
            <a:r>
              <a:rPr lang="en-US" sz="800" b="1" dirty="0" smtClean="0"/>
              <a:t>Highly Collaborative</a:t>
            </a:r>
            <a:endParaRPr lang="en-US" sz="800" b="1" dirty="0"/>
          </a:p>
        </p:txBody>
      </p:sp>
      <p:sp>
        <p:nvSpPr>
          <p:cNvPr id="100" name="Rectangle 99"/>
          <p:cNvSpPr/>
          <p:nvPr/>
        </p:nvSpPr>
        <p:spPr>
          <a:xfrm>
            <a:off x="5852689" y="2908571"/>
            <a:ext cx="113732" cy="556263"/>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grpSp>
        <p:nvGrpSpPr>
          <p:cNvPr id="101" name="Group 100"/>
          <p:cNvGrpSpPr/>
          <p:nvPr/>
        </p:nvGrpSpPr>
        <p:grpSpPr>
          <a:xfrm>
            <a:off x="880404" y="1534160"/>
            <a:ext cx="7135506" cy="4322927"/>
            <a:chOff x="595924" y="2011680"/>
            <a:chExt cx="7135506" cy="4322927"/>
          </a:xfrm>
        </p:grpSpPr>
        <p:sp>
          <p:nvSpPr>
            <p:cNvPr id="102" name="Rectangle 101"/>
            <p:cNvSpPr/>
            <p:nvPr/>
          </p:nvSpPr>
          <p:spPr>
            <a:xfrm>
              <a:off x="595924" y="2011680"/>
              <a:ext cx="7135506" cy="4322927"/>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TextBox 102"/>
            <p:cNvSpPr txBox="1"/>
            <p:nvPr/>
          </p:nvSpPr>
          <p:spPr>
            <a:xfrm>
              <a:off x="758160" y="4054855"/>
              <a:ext cx="1327351" cy="559676"/>
            </a:xfrm>
            <a:prstGeom prst="rect">
              <a:avLst/>
            </a:prstGeom>
            <a:noFill/>
          </p:spPr>
          <p:txBody>
            <a:bodyPr wrap="none" rtlCol="0">
              <a:spAutoFit/>
            </a:bodyPr>
            <a:lstStyle/>
            <a:p>
              <a:r>
                <a:rPr lang="en-US" dirty="0" smtClean="0"/>
                <a:t>Culture</a:t>
              </a:r>
              <a:endParaRPr lang="en-US" dirty="0"/>
            </a:p>
          </p:txBody>
        </p:sp>
        <p:sp>
          <p:nvSpPr>
            <p:cNvPr id="104" name="Rounded Rectangle 103"/>
            <p:cNvSpPr/>
            <p:nvPr/>
          </p:nvSpPr>
          <p:spPr>
            <a:xfrm>
              <a:off x="2404859" y="2631713"/>
              <a:ext cx="4350269" cy="271406"/>
            </a:xfrm>
            <a:prstGeom prst="roundRect">
              <a:avLst>
                <a:gd name="adj" fmla="val 3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05" name="TextBox 104"/>
            <p:cNvSpPr txBox="1"/>
            <p:nvPr/>
          </p:nvSpPr>
          <p:spPr>
            <a:xfrm>
              <a:off x="3409409" y="2284215"/>
              <a:ext cx="2166087" cy="384778"/>
            </a:xfrm>
            <a:prstGeom prst="rect">
              <a:avLst/>
            </a:prstGeom>
            <a:noFill/>
          </p:spPr>
          <p:txBody>
            <a:bodyPr wrap="square" rtlCol="0">
              <a:spAutoFit/>
            </a:bodyPr>
            <a:lstStyle/>
            <a:p>
              <a:pPr algn="ctr"/>
              <a:r>
                <a:rPr lang="en-US" sz="1050" b="1" dirty="0" smtClean="0"/>
                <a:t>Information Sharing</a:t>
              </a:r>
              <a:endParaRPr lang="en-US" sz="1050" b="1" dirty="0"/>
            </a:p>
          </p:txBody>
        </p:sp>
        <p:sp>
          <p:nvSpPr>
            <p:cNvPr id="106" name="TextBox 105"/>
            <p:cNvSpPr txBox="1"/>
            <p:nvPr/>
          </p:nvSpPr>
          <p:spPr>
            <a:xfrm>
              <a:off x="1895646" y="2903121"/>
              <a:ext cx="1121816" cy="326478"/>
            </a:xfrm>
            <a:prstGeom prst="rect">
              <a:avLst/>
            </a:prstGeom>
            <a:noFill/>
          </p:spPr>
          <p:txBody>
            <a:bodyPr wrap="square" rtlCol="0">
              <a:spAutoFit/>
            </a:bodyPr>
            <a:lstStyle/>
            <a:p>
              <a:pPr algn="ctr"/>
              <a:r>
                <a:rPr lang="en-US" sz="800" b="1" dirty="0" smtClean="0"/>
                <a:t>Protective</a:t>
              </a:r>
              <a:endParaRPr lang="en-US" sz="800" b="1" dirty="0"/>
            </a:p>
          </p:txBody>
        </p:sp>
        <p:sp>
          <p:nvSpPr>
            <p:cNvPr id="107" name="TextBox 106"/>
            <p:cNvSpPr txBox="1"/>
            <p:nvPr/>
          </p:nvSpPr>
          <p:spPr>
            <a:xfrm>
              <a:off x="5943491" y="2905705"/>
              <a:ext cx="1121816" cy="326478"/>
            </a:xfrm>
            <a:prstGeom prst="rect">
              <a:avLst/>
            </a:prstGeom>
            <a:noFill/>
          </p:spPr>
          <p:txBody>
            <a:bodyPr wrap="square" rtlCol="0">
              <a:spAutoFit/>
            </a:bodyPr>
            <a:lstStyle/>
            <a:p>
              <a:pPr algn="ctr"/>
              <a:r>
                <a:rPr lang="en-US" sz="800" b="1" dirty="0" smtClean="0"/>
                <a:t>Open</a:t>
              </a:r>
              <a:endParaRPr lang="en-US" sz="800" b="1" dirty="0"/>
            </a:p>
          </p:txBody>
        </p:sp>
        <p:sp>
          <p:nvSpPr>
            <p:cNvPr id="108" name="Rounded Rectangle 107"/>
            <p:cNvSpPr/>
            <p:nvPr/>
          </p:nvSpPr>
          <p:spPr>
            <a:xfrm>
              <a:off x="2397103" y="4503562"/>
              <a:ext cx="4350269" cy="271406"/>
            </a:xfrm>
            <a:prstGeom prst="roundRect">
              <a:avLst>
                <a:gd name="adj" fmla="val 3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09" name="TextBox 108"/>
            <p:cNvSpPr txBox="1"/>
            <p:nvPr/>
          </p:nvSpPr>
          <p:spPr>
            <a:xfrm>
              <a:off x="2942081" y="4084837"/>
              <a:ext cx="3102206" cy="384778"/>
            </a:xfrm>
            <a:prstGeom prst="rect">
              <a:avLst/>
            </a:prstGeom>
            <a:noFill/>
          </p:spPr>
          <p:txBody>
            <a:bodyPr wrap="square" rtlCol="0">
              <a:spAutoFit/>
            </a:bodyPr>
            <a:lstStyle/>
            <a:p>
              <a:pPr algn="ctr"/>
              <a:r>
                <a:rPr lang="en-US" sz="1050" b="1" dirty="0" smtClean="0"/>
                <a:t>Trust in Centralized Services</a:t>
              </a:r>
              <a:endParaRPr lang="en-US" sz="1050" b="1" dirty="0"/>
            </a:p>
          </p:txBody>
        </p:sp>
        <p:sp>
          <p:nvSpPr>
            <p:cNvPr id="110" name="TextBox 109"/>
            <p:cNvSpPr txBox="1"/>
            <p:nvPr/>
          </p:nvSpPr>
          <p:spPr>
            <a:xfrm>
              <a:off x="1887892" y="4774970"/>
              <a:ext cx="1121816" cy="326478"/>
            </a:xfrm>
            <a:prstGeom prst="rect">
              <a:avLst/>
            </a:prstGeom>
            <a:noFill/>
          </p:spPr>
          <p:txBody>
            <a:bodyPr wrap="square" rtlCol="0">
              <a:spAutoFit/>
            </a:bodyPr>
            <a:lstStyle/>
            <a:p>
              <a:pPr algn="ctr"/>
              <a:r>
                <a:rPr lang="en-US" sz="800" b="1" dirty="0" smtClean="0"/>
                <a:t>Low Trust</a:t>
              </a:r>
              <a:endParaRPr lang="en-US" sz="800" b="1" dirty="0"/>
            </a:p>
          </p:txBody>
        </p:sp>
        <p:sp>
          <p:nvSpPr>
            <p:cNvPr id="111" name="TextBox 110"/>
            <p:cNvSpPr txBox="1"/>
            <p:nvPr/>
          </p:nvSpPr>
          <p:spPr>
            <a:xfrm>
              <a:off x="5577942" y="4777553"/>
              <a:ext cx="1760881" cy="513036"/>
            </a:xfrm>
            <a:prstGeom prst="rect">
              <a:avLst/>
            </a:prstGeom>
            <a:noFill/>
          </p:spPr>
          <p:txBody>
            <a:bodyPr wrap="square" rtlCol="0">
              <a:spAutoFit/>
            </a:bodyPr>
            <a:lstStyle/>
            <a:p>
              <a:pPr algn="ctr"/>
              <a:r>
                <a:rPr lang="en-US" sz="800" b="1" dirty="0" smtClean="0"/>
                <a:t>High Trust and Perceived Value</a:t>
              </a:r>
              <a:endParaRPr lang="en-US" sz="800" b="1" dirty="0"/>
            </a:p>
          </p:txBody>
        </p:sp>
        <p:sp>
          <p:nvSpPr>
            <p:cNvPr id="112" name="Rounded Rectangle 111"/>
            <p:cNvSpPr/>
            <p:nvPr/>
          </p:nvSpPr>
          <p:spPr>
            <a:xfrm>
              <a:off x="2397103" y="5413260"/>
              <a:ext cx="4350269" cy="271406"/>
            </a:xfrm>
            <a:prstGeom prst="roundRect">
              <a:avLst>
                <a:gd name="adj" fmla="val 3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13" name="TextBox 112"/>
            <p:cNvSpPr txBox="1"/>
            <p:nvPr/>
          </p:nvSpPr>
          <p:spPr>
            <a:xfrm>
              <a:off x="3107681" y="5061824"/>
              <a:ext cx="2778692" cy="384778"/>
            </a:xfrm>
            <a:prstGeom prst="rect">
              <a:avLst/>
            </a:prstGeom>
            <a:noFill/>
          </p:spPr>
          <p:txBody>
            <a:bodyPr wrap="square" rtlCol="0">
              <a:spAutoFit/>
            </a:bodyPr>
            <a:lstStyle/>
            <a:p>
              <a:pPr algn="ctr"/>
              <a:r>
                <a:rPr lang="en-US" sz="1050" b="1" dirty="0" smtClean="0"/>
                <a:t>Entrepreneurialism</a:t>
              </a:r>
              <a:endParaRPr lang="en-US" sz="1050" b="1" dirty="0"/>
            </a:p>
          </p:txBody>
        </p:sp>
        <p:sp>
          <p:nvSpPr>
            <p:cNvPr id="114" name="TextBox 113"/>
            <p:cNvSpPr txBox="1"/>
            <p:nvPr/>
          </p:nvSpPr>
          <p:spPr>
            <a:xfrm>
              <a:off x="1887892" y="5684668"/>
              <a:ext cx="1121816" cy="513036"/>
            </a:xfrm>
            <a:prstGeom prst="rect">
              <a:avLst/>
            </a:prstGeom>
            <a:noFill/>
          </p:spPr>
          <p:txBody>
            <a:bodyPr wrap="square" rtlCol="0">
              <a:spAutoFit/>
            </a:bodyPr>
            <a:lstStyle/>
            <a:p>
              <a:pPr algn="ctr"/>
              <a:r>
                <a:rPr lang="en-US" sz="800" b="1" dirty="0" smtClean="0"/>
                <a:t>Not Empowered</a:t>
              </a:r>
              <a:endParaRPr lang="en-US" sz="800" b="1" dirty="0"/>
            </a:p>
          </p:txBody>
        </p:sp>
        <p:sp>
          <p:nvSpPr>
            <p:cNvPr id="115" name="TextBox 114"/>
            <p:cNvSpPr txBox="1"/>
            <p:nvPr/>
          </p:nvSpPr>
          <p:spPr>
            <a:xfrm>
              <a:off x="5481265" y="5687252"/>
              <a:ext cx="2005594" cy="513036"/>
            </a:xfrm>
            <a:prstGeom prst="rect">
              <a:avLst/>
            </a:prstGeom>
            <a:noFill/>
          </p:spPr>
          <p:txBody>
            <a:bodyPr wrap="square" rtlCol="0">
              <a:spAutoFit/>
            </a:bodyPr>
            <a:lstStyle/>
            <a:p>
              <a:pPr algn="ctr"/>
              <a:r>
                <a:rPr lang="en-US" sz="800" b="1" dirty="0" smtClean="0"/>
                <a:t>Highly</a:t>
              </a:r>
            </a:p>
            <a:p>
              <a:pPr algn="ctr"/>
              <a:r>
                <a:rPr lang="en-US" sz="800" b="1" dirty="0" smtClean="0"/>
                <a:t> Entrepreneurial</a:t>
              </a:r>
              <a:endParaRPr lang="en-US" sz="800" b="1" dirty="0"/>
            </a:p>
          </p:txBody>
        </p:sp>
        <p:sp>
          <p:nvSpPr>
            <p:cNvPr id="116" name="Rectangle 115"/>
            <p:cNvSpPr/>
            <p:nvPr/>
          </p:nvSpPr>
          <p:spPr>
            <a:xfrm>
              <a:off x="5569580" y="2504770"/>
              <a:ext cx="126553" cy="556263"/>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17" name="Rectangle 116"/>
            <p:cNvSpPr/>
            <p:nvPr/>
          </p:nvSpPr>
          <p:spPr>
            <a:xfrm>
              <a:off x="5569580" y="4384406"/>
              <a:ext cx="113732" cy="556263"/>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18" name="Rectangle 117"/>
            <p:cNvSpPr/>
            <p:nvPr/>
          </p:nvSpPr>
          <p:spPr>
            <a:xfrm>
              <a:off x="5555766" y="5316329"/>
              <a:ext cx="113732" cy="556263"/>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19" name="Rounded Rectangle 118"/>
            <p:cNvSpPr/>
            <p:nvPr/>
          </p:nvSpPr>
          <p:spPr>
            <a:xfrm>
              <a:off x="2398943" y="3514018"/>
              <a:ext cx="4350269" cy="271406"/>
            </a:xfrm>
            <a:prstGeom prst="roundRect">
              <a:avLst>
                <a:gd name="adj" fmla="val 3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20" name="TextBox 119"/>
            <p:cNvSpPr txBox="1"/>
            <p:nvPr/>
          </p:nvSpPr>
          <p:spPr>
            <a:xfrm>
              <a:off x="3403493" y="3166520"/>
              <a:ext cx="2166087" cy="384778"/>
            </a:xfrm>
            <a:prstGeom prst="rect">
              <a:avLst/>
            </a:prstGeom>
            <a:noFill/>
          </p:spPr>
          <p:txBody>
            <a:bodyPr wrap="square" rtlCol="0">
              <a:spAutoFit/>
            </a:bodyPr>
            <a:lstStyle/>
            <a:p>
              <a:pPr algn="ctr"/>
              <a:r>
                <a:rPr lang="en-US" sz="1050" b="1" dirty="0" smtClean="0"/>
                <a:t>Collaboration</a:t>
              </a:r>
              <a:endParaRPr lang="en-US" sz="1050" b="1" dirty="0"/>
            </a:p>
          </p:txBody>
        </p:sp>
        <p:sp>
          <p:nvSpPr>
            <p:cNvPr id="121" name="TextBox 120"/>
            <p:cNvSpPr txBox="1"/>
            <p:nvPr/>
          </p:nvSpPr>
          <p:spPr>
            <a:xfrm>
              <a:off x="1889730" y="3785426"/>
              <a:ext cx="1121816" cy="326478"/>
            </a:xfrm>
            <a:prstGeom prst="rect">
              <a:avLst/>
            </a:prstGeom>
            <a:noFill/>
          </p:spPr>
          <p:txBody>
            <a:bodyPr wrap="square" rtlCol="0">
              <a:spAutoFit/>
            </a:bodyPr>
            <a:lstStyle/>
            <a:p>
              <a:pPr algn="ctr"/>
              <a:r>
                <a:rPr lang="en-US" sz="800" b="1" dirty="0" smtClean="0"/>
                <a:t>Independent</a:t>
              </a:r>
              <a:endParaRPr lang="en-US" sz="800" b="1" dirty="0"/>
            </a:p>
          </p:txBody>
        </p:sp>
        <p:sp>
          <p:nvSpPr>
            <p:cNvPr id="122" name="TextBox 121"/>
            <p:cNvSpPr txBox="1"/>
            <p:nvPr/>
          </p:nvSpPr>
          <p:spPr>
            <a:xfrm>
              <a:off x="5937575" y="3788010"/>
              <a:ext cx="1549285" cy="513036"/>
            </a:xfrm>
            <a:prstGeom prst="rect">
              <a:avLst/>
            </a:prstGeom>
            <a:noFill/>
          </p:spPr>
          <p:txBody>
            <a:bodyPr wrap="square" rtlCol="0">
              <a:spAutoFit/>
            </a:bodyPr>
            <a:lstStyle/>
            <a:p>
              <a:pPr algn="ctr"/>
              <a:r>
                <a:rPr lang="en-US" sz="800" b="1" dirty="0" smtClean="0"/>
                <a:t>Highly Collaborative</a:t>
              </a:r>
              <a:endParaRPr lang="en-US" sz="800" b="1" dirty="0"/>
            </a:p>
          </p:txBody>
        </p:sp>
        <p:sp>
          <p:nvSpPr>
            <p:cNvPr id="123" name="Rectangle 122"/>
            <p:cNvSpPr/>
            <p:nvPr/>
          </p:nvSpPr>
          <p:spPr>
            <a:xfrm>
              <a:off x="5568833" y="3386069"/>
              <a:ext cx="113732" cy="556263"/>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grpSp>
      <p:grpSp>
        <p:nvGrpSpPr>
          <p:cNvPr id="124" name="Group 123"/>
          <p:cNvGrpSpPr>
            <a:grpSpLocks noChangeAspect="1"/>
          </p:cNvGrpSpPr>
          <p:nvPr/>
        </p:nvGrpSpPr>
        <p:grpSpPr>
          <a:xfrm>
            <a:off x="2185632" y="1449892"/>
            <a:ext cx="5038128" cy="4372897"/>
            <a:chOff x="5558752" y="3593653"/>
            <a:chExt cx="3286686" cy="2852714"/>
          </a:xfrm>
        </p:grpSpPr>
        <p:grpSp>
          <p:nvGrpSpPr>
            <p:cNvPr id="125" name="Group 124"/>
            <p:cNvGrpSpPr/>
            <p:nvPr/>
          </p:nvGrpSpPr>
          <p:grpSpPr>
            <a:xfrm>
              <a:off x="5558752" y="3593653"/>
              <a:ext cx="3286686" cy="2852714"/>
              <a:chOff x="5528272" y="3593653"/>
              <a:chExt cx="3286686" cy="2852714"/>
            </a:xfrm>
          </p:grpSpPr>
          <p:sp>
            <p:nvSpPr>
              <p:cNvPr id="127" name="Rectangle 126"/>
              <p:cNvSpPr/>
              <p:nvPr/>
            </p:nvSpPr>
            <p:spPr>
              <a:xfrm>
                <a:off x="5528272" y="3593653"/>
                <a:ext cx="3286686" cy="2852714"/>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TextBox 127"/>
              <p:cNvSpPr txBox="1"/>
              <p:nvPr/>
            </p:nvSpPr>
            <p:spPr>
              <a:xfrm>
                <a:off x="5770782" y="3694409"/>
                <a:ext cx="2871023" cy="369332"/>
              </a:xfrm>
              <a:prstGeom prst="rect">
                <a:avLst/>
              </a:prstGeom>
              <a:noFill/>
            </p:spPr>
            <p:txBody>
              <a:bodyPr wrap="none" rtlCol="0">
                <a:spAutoFit/>
              </a:bodyPr>
              <a:lstStyle/>
              <a:p>
                <a:pPr algn="ctr"/>
                <a:r>
                  <a:rPr lang="en-US" dirty="0" smtClean="0"/>
                  <a:t>Simplified Data Environment</a:t>
                </a:r>
                <a:endParaRPr lang="en-US" dirty="0"/>
              </a:p>
            </p:txBody>
          </p:sp>
        </p:grpSp>
        <p:pic>
          <p:nvPicPr>
            <p:cNvPr id="126" name="Picture 125" descr="RDSP Sandwich simpl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5842" y="4285240"/>
              <a:ext cx="3126374" cy="1740847"/>
            </a:xfrm>
            <a:prstGeom prst="rect">
              <a:avLst/>
            </a:prstGeom>
          </p:spPr>
        </p:pic>
      </p:grpSp>
    </p:spTree>
    <p:extLst>
      <p:ext uri="{BB962C8B-B14F-4D97-AF65-F5344CB8AC3E}">
        <p14:creationId xmlns:p14="http://schemas.microsoft.com/office/powerpoint/2010/main" val="1561453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3.05556E-6 -3.33333E-6 L -0.03437 -0.03403 " pathEditMode="relative" ptsTypes="AA">
                                      <p:cBhvr>
                                        <p:cTn id="16" dur="1000" fill="hold"/>
                                        <p:tgtEl>
                                          <p:spTgt spid="53"/>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3.88889E-6 -1.48148E-6 L 0.03212 -0.03426 " pathEditMode="relative" ptsTypes="AA">
                                      <p:cBhvr>
                                        <p:cTn id="18" dur="1000" fill="hold"/>
                                        <p:tgtEl>
                                          <p:spTgt spid="8"/>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2.77778E-6 -2.22222E-6 L -2.77778E-6 0.04745 " pathEditMode="relative" ptsTypes="AA">
                                      <p:cBhvr>
                                        <p:cTn id="20" dur="1000" fill="hold"/>
                                        <p:tgtEl>
                                          <p:spTgt spid="11"/>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par>
                          <p:cTn id="31" fill="hold">
                            <p:stCondLst>
                              <p:cond delay="0"/>
                            </p:stCondLst>
                            <p:childTnLst>
                              <p:par>
                                <p:cTn id="32" presetID="6" presetClass="emph" presetSubtype="0" fill="hold" nodeType="afterEffect">
                                  <p:stCondLst>
                                    <p:cond delay="0"/>
                                  </p:stCondLst>
                                  <p:childTnLst>
                                    <p:animScale>
                                      <p:cBhvr>
                                        <p:cTn id="33" dur="1000" fill="hold"/>
                                        <p:tgtEl>
                                          <p:spTgt spid="7"/>
                                        </p:tgtEl>
                                      </p:cBhvr>
                                      <p:by x="50000" y="50000"/>
                                    </p:animScale>
                                  </p:childTnLst>
                                </p:cTn>
                              </p:par>
                              <p:par>
                                <p:cTn id="34" presetID="6" presetClass="emph" presetSubtype="0" fill="hold" nodeType="withEffect">
                                  <p:stCondLst>
                                    <p:cond delay="0"/>
                                  </p:stCondLst>
                                  <p:childTnLst>
                                    <p:animScale>
                                      <p:cBhvr>
                                        <p:cTn id="35" dur="1000" fill="hold"/>
                                        <p:tgtEl>
                                          <p:spTgt spid="15"/>
                                        </p:tgtEl>
                                      </p:cBhvr>
                                      <p:by x="50000" y="50000"/>
                                    </p:animScale>
                                  </p:childTnLst>
                                </p:cTn>
                              </p:par>
                            </p:childTnLst>
                          </p:cTn>
                        </p:par>
                        <p:par>
                          <p:cTn id="36" fill="hold">
                            <p:stCondLst>
                              <p:cond delay="1000"/>
                            </p:stCondLst>
                            <p:childTnLst>
                              <p:par>
                                <p:cTn id="37" presetID="0" presetClass="path" presetSubtype="0" accel="50000" decel="50000" fill="hold" nodeType="afterEffect">
                                  <p:stCondLst>
                                    <p:cond delay="0"/>
                                  </p:stCondLst>
                                  <p:childTnLst>
                                    <p:animMotion origin="layout" path="M -4.72222E-6 3.7037E-7 L -0.28159 -0.15278 " pathEditMode="relative" rAng="0" ptsTypes="AA">
                                      <p:cBhvr>
                                        <p:cTn id="38" dur="1000" fill="hold"/>
                                        <p:tgtEl>
                                          <p:spTgt spid="7"/>
                                        </p:tgtEl>
                                        <p:attrNameLst>
                                          <p:attrName>ppt_x</p:attrName>
                                          <p:attrName>ppt_y</p:attrName>
                                        </p:attrNameLst>
                                      </p:cBhvr>
                                      <p:rCtr x="-14080" y="-7639"/>
                                    </p:animMotion>
                                  </p:childTnLst>
                                </p:cTn>
                              </p:par>
                              <p:par>
                                <p:cTn id="39" presetID="0" presetClass="path" presetSubtype="0" accel="50000" decel="50000" fill="hold" nodeType="withEffect">
                                  <p:stCondLst>
                                    <p:cond delay="0"/>
                                  </p:stCondLst>
                                  <p:childTnLst>
                                    <p:animMotion origin="layout" path="M 1.11111E-6 0 L -0.27795 -0.14815 " pathEditMode="relative" rAng="0" ptsTypes="AA">
                                      <p:cBhvr>
                                        <p:cTn id="40" dur="1000" fill="hold"/>
                                        <p:tgtEl>
                                          <p:spTgt spid="15"/>
                                        </p:tgtEl>
                                        <p:attrNameLst>
                                          <p:attrName>ppt_x</p:attrName>
                                          <p:attrName>ppt_y</p:attrName>
                                        </p:attrNameLst>
                                      </p:cBhvr>
                                      <p:rCtr x="-13906" y="-7407"/>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nodeType="clickEffect">
                                  <p:stCondLst>
                                    <p:cond delay="0"/>
                                  </p:stCondLst>
                                  <p:childTnLst>
                                    <p:animScale>
                                      <p:cBhvr>
                                        <p:cTn id="54" dur="1000" fill="hold"/>
                                        <p:tgtEl>
                                          <p:spTgt spid="30"/>
                                        </p:tgtEl>
                                      </p:cBhvr>
                                      <p:by x="50000" y="50000"/>
                                    </p:animScale>
                                  </p:childTnLst>
                                </p:cTn>
                              </p:par>
                            </p:childTnLst>
                          </p:cTn>
                        </p:par>
                        <p:par>
                          <p:cTn id="55" fill="hold">
                            <p:stCondLst>
                              <p:cond delay="1000"/>
                            </p:stCondLst>
                            <p:childTnLst>
                              <p:par>
                                <p:cTn id="56" presetID="0" presetClass="path" presetSubtype="0" accel="50000" decel="50000" fill="hold" nodeType="afterEffect">
                                  <p:stCondLst>
                                    <p:cond delay="0"/>
                                  </p:stCondLst>
                                  <p:childTnLst>
                                    <p:animMotion origin="layout" path="M 2.77778E-6 3.33333E-6 L 0.00121 -0.15857 " pathEditMode="relative" rAng="0" ptsTypes="AA">
                                      <p:cBhvr>
                                        <p:cTn id="57" dur="1000" fill="hold"/>
                                        <p:tgtEl>
                                          <p:spTgt spid="30"/>
                                        </p:tgtEl>
                                        <p:attrNameLst>
                                          <p:attrName>ppt_x</p:attrName>
                                          <p:attrName>ppt_y</p:attrName>
                                        </p:attrNameLst>
                                      </p:cBhvr>
                                      <p:rCtr x="52" y="-7940"/>
                                    </p:animMotion>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35"/>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4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6" presetClass="emph" presetSubtype="0" fill="hold" nodeType="clickEffect">
                                  <p:stCondLst>
                                    <p:cond delay="0"/>
                                  </p:stCondLst>
                                  <p:childTnLst>
                                    <p:animScale>
                                      <p:cBhvr>
                                        <p:cTn id="71" dur="1000" fill="hold"/>
                                        <p:tgtEl>
                                          <p:spTgt spid="45"/>
                                        </p:tgtEl>
                                      </p:cBhvr>
                                      <p:by x="50000" y="50000"/>
                                    </p:animScale>
                                  </p:childTnLst>
                                </p:cTn>
                              </p:par>
                            </p:childTnLst>
                          </p:cTn>
                        </p:par>
                        <p:par>
                          <p:cTn id="72" fill="hold">
                            <p:stCondLst>
                              <p:cond delay="1000"/>
                            </p:stCondLst>
                            <p:childTnLst>
                              <p:par>
                                <p:cTn id="73" presetID="0" presetClass="path" presetSubtype="0" accel="50000" decel="50000" fill="hold" nodeType="afterEffect">
                                  <p:stCondLst>
                                    <p:cond delay="0"/>
                                  </p:stCondLst>
                                  <p:childTnLst>
                                    <p:animMotion origin="layout" path="M 1.11111E-6 4.07407E-6 L 0.30521 -0.16783 " pathEditMode="relative" rAng="0" ptsTypes="AA">
                                      <p:cBhvr>
                                        <p:cTn id="74" dur="1000" fill="hold"/>
                                        <p:tgtEl>
                                          <p:spTgt spid="45"/>
                                        </p:tgtEl>
                                        <p:attrNameLst>
                                          <p:attrName>ppt_x</p:attrName>
                                          <p:attrName>ppt_y</p:attrName>
                                        </p:attrNameLst>
                                      </p:cBhvr>
                                      <p:rCtr x="15260" y="-8403"/>
                                    </p:animMotion>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9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9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0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0" presetClass="path" presetSubtype="0" accel="50000" decel="50000" fill="hold" grpId="1" nodeType="clickEffect">
                                  <p:stCondLst>
                                    <p:cond delay="0"/>
                                  </p:stCondLst>
                                  <p:childTnLst>
                                    <p:animMotion origin="layout" path="M 0 0 L 0.26094 0 " pathEditMode="relative" ptsTypes="AA">
                                      <p:cBhvr>
                                        <p:cTn id="124" dur="2000" fill="hold"/>
                                        <p:tgtEl>
                                          <p:spTgt spid="93"/>
                                        </p:tgtEl>
                                        <p:attrNameLst>
                                          <p:attrName>ppt_x</p:attrName>
                                          <p:attrName>ppt_y</p:attrName>
                                        </p:attrNameLst>
                                      </p:cBhvr>
                                    </p:animMotion>
                                  </p:childTnLst>
                                </p:cTn>
                              </p:par>
                              <p:par>
                                <p:cTn id="125" presetID="0" presetClass="path" presetSubtype="0" accel="50000" decel="50000" fill="hold" grpId="1" nodeType="withEffect">
                                  <p:stCondLst>
                                    <p:cond delay="0"/>
                                  </p:stCondLst>
                                  <p:childTnLst>
                                    <p:animMotion origin="layout" path="M 0 0 L 0.26111 0 " pathEditMode="relative" ptsTypes="AA">
                                      <p:cBhvr>
                                        <p:cTn id="126" dur="2000" fill="hold"/>
                                        <p:tgtEl>
                                          <p:spTgt spid="94"/>
                                        </p:tgtEl>
                                        <p:attrNameLst>
                                          <p:attrName>ppt_x</p:attrName>
                                          <p:attrName>ppt_y</p:attrName>
                                        </p:attrNameLst>
                                      </p:cBhvr>
                                    </p:animMotion>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79"/>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82"/>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81"/>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93"/>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84"/>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83"/>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97"/>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96"/>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100"/>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99"/>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98"/>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80"/>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86"/>
                                        </p:tgtEl>
                                        <p:attrNameLst>
                                          <p:attrName>style.visibility</p:attrName>
                                        </p:attrNameLst>
                                      </p:cBhvr>
                                      <p:to>
                                        <p:strVal val="hidden"/>
                                      </p:to>
                                    </p:set>
                                  </p:childTnLst>
                                </p:cTn>
                              </p:par>
                              <p:par>
                                <p:cTn id="155" presetID="1" presetClass="exit" presetSubtype="0" fill="hold" grpId="2" nodeType="withEffect">
                                  <p:stCondLst>
                                    <p:cond delay="0"/>
                                  </p:stCondLst>
                                  <p:childTnLst>
                                    <p:set>
                                      <p:cBhvr>
                                        <p:cTn id="156" dur="1" fill="hold">
                                          <p:stCondLst>
                                            <p:cond delay="0"/>
                                          </p:stCondLst>
                                        </p:cTn>
                                        <p:tgtEl>
                                          <p:spTgt spid="94"/>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87"/>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85"/>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88"/>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91"/>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89"/>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90"/>
                                        </p:tgtEl>
                                        <p:attrNameLst>
                                          <p:attrName>style.visibility</p:attrName>
                                        </p:attrNameLst>
                                      </p:cBhvr>
                                      <p:to>
                                        <p:strVal val="hidden"/>
                                      </p:to>
                                    </p:set>
                                  </p:childTnLst>
                                </p:cTn>
                              </p:par>
                              <p:par>
                                <p:cTn id="169" presetID="1" presetClass="exit" presetSubtype="0" fill="hold" grpId="1" nodeType="withEffect">
                                  <p:stCondLst>
                                    <p:cond delay="0"/>
                                  </p:stCondLst>
                                  <p:childTnLst>
                                    <p:set>
                                      <p:cBhvr>
                                        <p:cTn id="170" dur="1" fill="hold">
                                          <p:stCondLst>
                                            <p:cond delay="0"/>
                                          </p:stCondLst>
                                        </p:cTn>
                                        <p:tgtEl>
                                          <p:spTgt spid="95"/>
                                        </p:tgtEl>
                                        <p:attrNameLst>
                                          <p:attrName>style.visibility</p:attrName>
                                        </p:attrNameLst>
                                      </p:cBhvr>
                                      <p:to>
                                        <p:strVal val="hidden"/>
                                      </p:to>
                                    </p:set>
                                  </p:childTnLst>
                                </p:cTn>
                              </p:par>
                              <p:par>
                                <p:cTn id="171" presetID="1" presetClass="exit" presetSubtype="0" fill="hold" grpId="1" nodeType="withEffect">
                                  <p:stCondLst>
                                    <p:cond delay="0"/>
                                  </p:stCondLst>
                                  <p:childTnLst>
                                    <p:set>
                                      <p:cBhvr>
                                        <p:cTn id="172" dur="1" fill="hold">
                                          <p:stCondLst>
                                            <p:cond delay="0"/>
                                          </p:stCondLst>
                                        </p:cTn>
                                        <p:tgtEl>
                                          <p:spTgt spid="92"/>
                                        </p:tgtEl>
                                        <p:attrNameLst>
                                          <p:attrName>style.visibility</p:attrName>
                                        </p:attrNameLst>
                                      </p:cBhvr>
                                      <p:to>
                                        <p:strVal val="hidden"/>
                                      </p:to>
                                    </p:set>
                                  </p:childTnLst>
                                </p:cTn>
                              </p:par>
                              <p:par>
                                <p:cTn id="173" presetID="1" presetClass="entr" presetSubtype="0" fill="hold" nodeType="withEffect">
                                  <p:stCondLst>
                                    <p:cond delay="0"/>
                                  </p:stCondLst>
                                  <p:childTnLst>
                                    <p:set>
                                      <p:cBhvr>
                                        <p:cTn id="174" dur="1" fill="hold">
                                          <p:stCondLst>
                                            <p:cond delay="0"/>
                                          </p:stCondLst>
                                        </p:cTn>
                                        <p:tgtEl>
                                          <p:spTgt spid="101"/>
                                        </p:tgtEl>
                                        <p:attrNameLst>
                                          <p:attrName>style.visibility</p:attrName>
                                        </p:attrNameLst>
                                      </p:cBhvr>
                                      <p:to>
                                        <p:strVal val="visible"/>
                                      </p:to>
                                    </p:set>
                                  </p:childTnLst>
                                </p:cTn>
                              </p:par>
                            </p:childTnLst>
                          </p:cTn>
                        </p:par>
                        <p:par>
                          <p:cTn id="175" fill="hold">
                            <p:stCondLst>
                              <p:cond delay="0"/>
                            </p:stCondLst>
                            <p:childTnLst>
                              <p:par>
                                <p:cTn id="176" presetID="6" presetClass="emph" presetSubtype="0" fill="hold" nodeType="afterEffect">
                                  <p:stCondLst>
                                    <p:cond delay="0"/>
                                  </p:stCondLst>
                                  <p:childTnLst>
                                    <p:animScale>
                                      <p:cBhvr>
                                        <p:cTn id="177" dur="1000" fill="hold"/>
                                        <p:tgtEl>
                                          <p:spTgt spid="101"/>
                                        </p:tgtEl>
                                      </p:cBhvr>
                                      <p:by x="50000" y="50000"/>
                                    </p:animScale>
                                  </p:childTnLst>
                                </p:cTn>
                              </p:par>
                            </p:childTnLst>
                          </p:cTn>
                        </p:par>
                        <p:par>
                          <p:cTn id="178" fill="hold">
                            <p:stCondLst>
                              <p:cond delay="1000"/>
                            </p:stCondLst>
                            <p:childTnLst>
                              <p:par>
                                <p:cTn id="179" presetID="0" presetClass="path" presetSubtype="0" accel="50000" decel="50000" fill="hold" nodeType="afterEffect">
                                  <p:stCondLst>
                                    <p:cond delay="0"/>
                                  </p:stCondLst>
                                  <p:childTnLst>
                                    <p:animMotion origin="layout" path="M 8.33333E-7 7.40741E-7 L -0.25625 0.22754 " pathEditMode="relative" ptsTypes="AA">
                                      <p:cBhvr>
                                        <p:cTn id="180" dur="1000" fill="hold"/>
                                        <p:tgtEl>
                                          <p:spTgt spid="101"/>
                                        </p:tgtEl>
                                        <p:attrNameLst>
                                          <p:attrName>ppt_x</p:attrName>
                                          <p:attrName>ppt_y</p:attrName>
                                        </p:attrNameLst>
                                      </p:cBhvr>
                                    </p:animMotion>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124"/>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6" presetClass="emph" presetSubtype="0" fill="hold" nodeType="clickEffect">
                                  <p:stCondLst>
                                    <p:cond delay="0"/>
                                  </p:stCondLst>
                                  <p:childTnLst>
                                    <p:animScale>
                                      <p:cBhvr>
                                        <p:cTn id="188" dur="1000" fill="hold"/>
                                        <p:tgtEl>
                                          <p:spTgt spid="124"/>
                                        </p:tgtEl>
                                      </p:cBhvr>
                                      <p:by x="50000" y="50000"/>
                                    </p:animScale>
                                  </p:childTnLst>
                                </p:cTn>
                              </p:par>
                            </p:childTnLst>
                          </p:cTn>
                        </p:par>
                        <p:par>
                          <p:cTn id="189" fill="hold">
                            <p:stCondLst>
                              <p:cond delay="1000"/>
                            </p:stCondLst>
                            <p:childTnLst>
                              <p:par>
                                <p:cTn id="190" presetID="0" presetClass="path" presetSubtype="0" accel="50000" decel="50000" fill="hold" nodeType="afterEffect">
                                  <p:stCondLst>
                                    <p:cond delay="0"/>
                                  </p:stCondLst>
                                  <p:childTnLst>
                                    <p:animMotion origin="layout" path="M 1.38889E-6 1.11111E-6 L 0.23455 0.18773 " pathEditMode="relative" ptsTypes="AA">
                                      <p:cBhvr>
                                        <p:cTn id="191" dur="1000" fill="hold"/>
                                        <p:tgtEl>
                                          <p:spTgt spid="1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9" grpId="1" animBg="1"/>
      <p:bldP spid="80" grpId="0"/>
      <p:bldP spid="80" grpId="1"/>
      <p:bldP spid="81" grpId="0" animBg="1"/>
      <p:bldP spid="81" grpId="1" animBg="1"/>
      <p:bldP spid="82" grpId="0"/>
      <p:bldP spid="82" grpId="1"/>
      <p:bldP spid="83" grpId="0"/>
      <p:bldP spid="83" grpId="1"/>
      <p:bldP spid="84" grpId="0"/>
      <p:bldP spid="84" grpId="1"/>
      <p:bldP spid="85" grpId="0" animBg="1"/>
      <p:bldP spid="85" grpId="1" animBg="1"/>
      <p:bldP spid="86" grpId="0"/>
      <p:bldP spid="86" grpId="1"/>
      <p:bldP spid="87" grpId="0"/>
      <p:bldP spid="87" grpId="1"/>
      <p:bldP spid="88" grpId="0"/>
      <p:bldP spid="88" grpId="1"/>
      <p:bldP spid="89" grpId="0" animBg="1"/>
      <p:bldP spid="89" grpId="1" animBg="1"/>
      <p:bldP spid="90" grpId="0"/>
      <p:bldP spid="90" grpId="1"/>
      <p:bldP spid="91" grpId="0"/>
      <p:bldP spid="91" grpId="1"/>
      <p:bldP spid="92" grpId="0"/>
      <p:bldP spid="92" grpId="1"/>
      <p:bldP spid="93" grpId="0" animBg="1"/>
      <p:bldP spid="93" grpId="1" animBg="1"/>
      <p:bldP spid="93" grpId="2" animBg="1"/>
      <p:bldP spid="94" grpId="0" animBg="1"/>
      <p:bldP spid="94" grpId="1" animBg="1"/>
      <p:bldP spid="94" grpId="2" animBg="1"/>
      <p:bldP spid="95" grpId="0" animBg="1"/>
      <p:bldP spid="95" grpId="1" animBg="1"/>
      <p:bldP spid="96" grpId="0" animBg="1"/>
      <p:bldP spid="96" grpId="1" animBg="1"/>
      <p:bldP spid="97" grpId="0"/>
      <p:bldP spid="97" grpId="1"/>
      <p:bldP spid="98" grpId="0"/>
      <p:bldP spid="98" grpId="1"/>
      <p:bldP spid="99" grpId="0"/>
      <p:bldP spid="99" grpId="1"/>
      <p:bldP spid="100" grpId="0" animBg="1"/>
      <p:bldP spid="10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3F960F84-F371-EB4B-B7F0-4448643C3B8A}" type="slidenum">
              <a:rPr lang="en-US"/>
              <a:pPr>
                <a:defRPr/>
              </a:pPr>
              <a:t>11</a:t>
            </a:fld>
            <a:endParaRPr lang="en-US"/>
          </a:p>
        </p:txBody>
      </p:sp>
      <p:pic>
        <p:nvPicPr>
          <p:cNvPr id="1843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97" y="0"/>
            <a:ext cx="171226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3"/>
          <p:cNvSpPr txBox="1">
            <a:spLocks noChangeArrowheads="1"/>
          </p:cNvSpPr>
          <p:nvPr/>
        </p:nvSpPr>
        <p:spPr bwMode="auto">
          <a:xfrm>
            <a:off x="2589609" y="2303858"/>
            <a:ext cx="6161485" cy="29996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35717" tIns="35717" rIns="80788" bIns="35717"/>
          <a:lstStyle>
            <a:lvl1pPr marL="381000" indent="-381000" algn="l" rtl="0" eaLnBrk="0" fontAlgn="base" hangingPunct="0">
              <a:spcBef>
                <a:spcPts val="1100"/>
              </a:spcBef>
              <a:spcAft>
                <a:spcPct val="0"/>
              </a:spcAft>
              <a:buSzPct val="100000"/>
              <a:buFont typeface="Arial" charset="0"/>
              <a:buChar char="•"/>
              <a:defRPr sz="4400">
                <a:solidFill>
                  <a:srgbClr val="081D58"/>
                </a:solidFill>
                <a:latin typeface="+mn-lt"/>
                <a:ea typeface="+mn-ea"/>
                <a:cs typeface="+mn-cs"/>
                <a:sym typeface="Arial" charset="0"/>
              </a:defRPr>
            </a:lvl1pPr>
            <a:lvl2pPr marL="827088" indent="-317500" algn="l" rtl="0" eaLnBrk="0" fontAlgn="base" hangingPunct="0">
              <a:spcBef>
                <a:spcPts val="900"/>
              </a:spcBef>
              <a:spcAft>
                <a:spcPct val="0"/>
              </a:spcAft>
              <a:buSzPct val="100000"/>
              <a:buFont typeface="Arial" charset="0"/>
              <a:buChar char="–"/>
              <a:defRPr sz="3800">
                <a:solidFill>
                  <a:srgbClr val="081D58"/>
                </a:solidFill>
                <a:latin typeface="+mn-lt"/>
                <a:ea typeface="+mn-ea"/>
                <a:cs typeface="+mn-cs"/>
                <a:sym typeface="Arial" charset="0"/>
              </a:defRPr>
            </a:lvl2pPr>
            <a:lvl3pPr marL="1273175" indent="-254000" algn="l" rtl="0" eaLnBrk="0" fontAlgn="base" hangingPunct="0">
              <a:spcBef>
                <a:spcPts val="800"/>
              </a:spcBef>
              <a:spcAft>
                <a:spcPct val="0"/>
              </a:spcAft>
              <a:buSzPct val="100000"/>
              <a:buFont typeface="Arial" charset="0"/>
              <a:buChar char="•"/>
              <a:defRPr sz="3200">
                <a:solidFill>
                  <a:srgbClr val="081D58"/>
                </a:solidFill>
                <a:latin typeface="+mn-lt"/>
                <a:ea typeface="+mn-ea"/>
                <a:cs typeface="+mn-cs"/>
                <a:sym typeface="Arial" charset="0"/>
              </a:defRPr>
            </a:lvl3pPr>
            <a:lvl4pPr marL="1782763" indent="-254000" algn="l" rtl="0" eaLnBrk="0" fontAlgn="base" hangingPunct="0">
              <a:spcBef>
                <a:spcPts val="700"/>
              </a:spcBef>
              <a:spcAft>
                <a:spcPct val="0"/>
              </a:spcAft>
              <a:buSzPct val="100000"/>
              <a:buFont typeface="Arial" charset="0"/>
              <a:buChar char="–"/>
              <a:defRPr sz="2600">
                <a:solidFill>
                  <a:srgbClr val="081D58"/>
                </a:solidFill>
                <a:latin typeface="+mn-lt"/>
                <a:ea typeface="+mn-ea"/>
                <a:cs typeface="+mn-cs"/>
                <a:sym typeface="Arial" charset="0"/>
              </a:defRPr>
            </a:lvl4pPr>
            <a:lvl5pPr marL="2292350" indent="-254000" algn="l" rtl="0" eaLnBrk="0" fontAlgn="base" hangingPunct="0">
              <a:spcBef>
                <a:spcPts val="700"/>
              </a:spcBef>
              <a:spcAft>
                <a:spcPct val="0"/>
              </a:spcAft>
              <a:buSzPct val="100000"/>
              <a:buFont typeface="Arial" charset="0"/>
              <a:buChar char="»"/>
              <a:defRPr sz="2600">
                <a:solidFill>
                  <a:srgbClr val="081D58"/>
                </a:solidFill>
                <a:latin typeface="+mn-lt"/>
                <a:ea typeface="+mn-ea"/>
                <a:cs typeface="+mn-cs"/>
                <a:sym typeface="Arial" charset="0"/>
              </a:defRPr>
            </a:lvl5pPr>
            <a:lvl6pPr marL="2749550" indent="-254000" algn="l" rtl="0" fontAlgn="base">
              <a:spcBef>
                <a:spcPts val="700"/>
              </a:spcBef>
              <a:spcAft>
                <a:spcPct val="0"/>
              </a:spcAft>
              <a:buSzPct val="100000"/>
              <a:buFont typeface="Arial" charset="0"/>
              <a:buChar char="»"/>
              <a:defRPr sz="2600">
                <a:solidFill>
                  <a:srgbClr val="081D58"/>
                </a:solidFill>
                <a:latin typeface="+mn-lt"/>
                <a:ea typeface="+mn-ea"/>
                <a:cs typeface="+mn-cs"/>
                <a:sym typeface="Arial" charset="0"/>
              </a:defRPr>
            </a:lvl6pPr>
            <a:lvl7pPr marL="3206750" indent="-254000" algn="l" rtl="0" fontAlgn="base">
              <a:spcBef>
                <a:spcPts val="700"/>
              </a:spcBef>
              <a:spcAft>
                <a:spcPct val="0"/>
              </a:spcAft>
              <a:buSzPct val="100000"/>
              <a:buFont typeface="Arial" charset="0"/>
              <a:buChar char="»"/>
              <a:defRPr sz="2600">
                <a:solidFill>
                  <a:srgbClr val="081D58"/>
                </a:solidFill>
                <a:latin typeface="+mn-lt"/>
                <a:ea typeface="+mn-ea"/>
                <a:cs typeface="+mn-cs"/>
                <a:sym typeface="Arial" charset="0"/>
              </a:defRPr>
            </a:lvl7pPr>
            <a:lvl8pPr marL="3663950" indent="-254000" algn="l" rtl="0" fontAlgn="base">
              <a:spcBef>
                <a:spcPts val="700"/>
              </a:spcBef>
              <a:spcAft>
                <a:spcPct val="0"/>
              </a:spcAft>
              <a:buSzPct val="100000"/>
              <a:buFont typeface="Arial" charset="0"/>
              <a:buChar char="»"/>
              <a:defRPr sz="2600">
                <a:solidFill>
                  <a:srgbClr val="081D58"/>
                </a:solidFill>
                <a:latin typeface="+mn-lt"/>
                <a:ea typeface="+mn-ea"/>
                <a:cs typeface="+mn-cs"/>
                <a:sym typeface="Arial" charset="0"/>
              </a:defRPr>
            </a:lvl8pPr>
            <a:lvl9pPr marL="4121150" indent="-254000" algn="l" rtl="0" fontAlgn="base">
              <a:spcBef>
                <a:spcPts val="700"/>
              </a:spcBef>
              <a:spcAft>
                <a:spcPct val="0"/>
              </a:spcAft>
              <a:buSzPct val="100000"/>
              <a:buFont typeface="Arial" charset="0"/>
              <a:buChar char="»"/>
              <a:defRPr sz="2600">
                <a:solidFill>
                  <a:srgbClr val="081D58"/>
                </a:solidFill>
                <a:latin typeface="+mn-lt"/>
                <a:ea typeface="+mn-ea"/>
                <a:cs typeface="+mn-cs"/>
                <a:sym typeface="Arial" charset="0"/>
              </a:defRPr>
            </a:lvl9pPr>
          </a:lstStyle>
          <a:p>
            <a:pPr marL="0" indent="0" eaLnBrk="1" hangingPunct="1">
              <a:buNone/>
              <a:defRPr/>
            </a:pPr>
            <a:r>
              <a:rPr lang="en-US" sz="3600" dirty="0" smtClean="0"/>
              <a:t>John Brussolo</a:t>
            </a:r>
            <a:endParaRPr lang="en-US" sz="3600" dirty="0" smtClean="0"/>
          </a:p>
          <a:p>
            <a:pPr marL="0" indent="0" eaLnBrk="1" hangingPunct="1">
              <a:buNone/>
              <a:defRPr/>
            </a:pPr>
            <a:r>
              <a:rPr lang="en-US" sz="3600" dirty="0" smtClean="0"/>
              <a:t>Research IT Program Director</a:t>
            </a:r>
            <a:endParaRPr lang="en-US" sz="3600" dirty="0" smtClean="0"/>
          </a:p>
          <a:p>
            <a:pPr marL="0" indent="0" eaLnBrk="1" hangingPunct="1">
              <a:buNone/>
              <a:defRPr/>
            </a:pPr>
            <a:r>
              <a:rPr lang="en-US" sz="3600" dirty="0" smtClean="0"/>
              <a:t>734-276-9803</a:t>
            </a:r>
            <a:endParaRPr lang="en-US" sz="3600" dirty="0" smtClean="0"/>
          </a:p>
          <a:p>
            <a:pPr marL="0" indent="0" eaLnBrk="1" hangingPunct="1">
              <a:buNone/>
              <a:defRPr/>
            </a:pPr>
            <a:r>
              <a:rPr lang="en-US" sz="3600" dirty="0" err="1" smtClean="0"/>
              <a:t>jsbrusso@med.umich.edu</a:t>
            </a:r>
            <a:endParaRPr lang="en-US" sz="3600" dirty="0" smtClean="0"/>
          </a:p>
        </p:txBody>
      </p:sp>
      <p:sp>
        <p:nvSpPr>
          <p:cNvPr id="14" name="Rectangle 2"/>
          <p:cNvSpPr txBox="1">
            <a:spLocks noChangeArrowheads="1"/>
          </p:cNvSpPr>
          <p:nvPr/>
        </p:nvSpPr>
        <p:spPr bwMode="auto">
          <a:xfrm>
            <a:off x="2375297" y="1607344"/>
            <a:ext cx="4768453" cy="80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64291" tIns="32146" rIns="64291" bIns="32146"/>
          <a:lstStyle>
            <a:lvl1pPr algn="ctr" rtl="0" eaLnBrk="0" fontAlgn="base" hangingPunct="0">
              <a:spcBef>
                <a:spcPct val="0"/>
              </a:spcBef>
              <a:spcAft>
                <a:spcPct val="0"/>
              </a:spcAft>
              <a:defRPr sz="3600" b="1" baseline="0">
                <a:solidFill>
                  <a:srgbClr val="081D58"/>
                </a:solidFill>
                <a:latin typeface="Arial"/>
                <a:ea typeface="+mj-ea"/>
                <a:cs typeface="Arial"/>
              </a:defRPr>
            </a:lvl1pPr>
            <a:lvl2pPr algn="ctr" rtl="0" eaLnBrk="0" fontAlgn="base" hangingPunct="0">
              <a:spcBef>
                <a:spcPct val="0"/>
              </a:spcBef>
              <a:spcAft>
                <a:spcPct val="0"/>
              </a:spcAft>
              <a:defRPr sz="3600" b="1">
                <a:solidFill>
                  <a:srgbClr val="081D58"/>
                </a:solidFill>
                <a:latin typeface="Arial" charset="0"/>
                <a:ea typeface="MS PGothic" charset="0"/>
                <a:cs typeface="MS PGothic" charset="0"/>
              </a:defRPr>
            </a:lvl2pPr>
            <a:lvl3pPr algn="ctr" rtl="0" eaLnBrk="0" fontAlgn="base" hangingPunct="0">
              <a:spcBef>
                <a:spcPct val="0"/>
              </a:spcBef>
              <a:spcAft>
                <a:spcPct val="0"/>
              </a:spcAft>
              <a:defRPr sz="3600" b="1">
                <a:solidFill>
                  <a:srgbClr val="081D58"/>
                </a:solidFill>
                <a:latin typeface="Arial" charset="0"/>
                <a:ea typeface="MS PGothic" charset="0"/>
                <a:cs typeface="MS PGothic" charset="0"/>
              </a:defRPr>
            </a:lvl3pPr>
            <a:lvl4pPr algn="ctr" rtl="0" eaLnBrk="0" fontAlgn="base" hangingPunct="0">
              <a:spcBef>
                <a:spcPct val="0"/>
              </a:spcBef>
              <a:spcAft>
                <a:spcPct val="0"/>
              </a:spcAft>
              <a:defRPr sz="3600" b="1">
                <a:solidFill>
                  <a:srgbClr val="081D58"/>
                </a:solidFill>
                <a:latin typeface="Arial" charset="0"/>
                <a:ea typeface="MS PGothic" charset="0"/>
                <a:cs typeface="MS PGothic" charset="0"/>
              </a:defRPr>
            </a:lvl4pPr>
            <a:lvl5pPr algn="ctr" rtl="0" eaLnBrk="0" fontAlgn="base" hangingPunct="0">
              <a:spcBef>
                <a:spcPct val="0"/>
              </a:spcBef>
              <a:spcAft>
                <a:spcPct val="0"/>
              </a:spcAft>
              <a:defRPr sz="3600" b="1">
                <a:solidFill>
                  <a:srgbClr val="081D58"/>
                </a:solidFill>
                <a:latin typeface="Arial" charset="0"/>
                <a:ea typeface="MS PGothic" charset="0"/>
                <a:cs typeface="MS PGothic" charset="0"/>
              </a:defRPr>
            </a:lvl5pPr>
            <a:lvl6pPr marL="457200" algn="ctr" rtl="0" fontAlgn="base">
              <a:spcBef>
                <a:spcPct val="0"/>
              </a:spcBef>
              <a:spcAft>
                <a:spcPct val="0"/>
              </a:spcAft>
              <a:defRPr sz="3600" b="1">
                <a:solidFill>
                  <a:srgbClr val="081D58"/>
                </a:solidFill>
                <a:latin typeface="Arial" charset="0"/>
                <a:ea typeface="MS PGothic" charset="0"/>
                <a:cs typeface="MS PGothic" charset="0"/>
              </a:defRPr>
            </a:lvl6pPr>
            <a:lvl7pPr marL="914400" algn="ctr" rtl="0" fontAlgn="base">
              <a:spcBef>
                <a:spcPct val="0"/>
              </a:spcBef>
              <a:spcAft>
                <a:spcPct val="0"/>
              </a:spcAft>
              <a:defRPr sz="3600" b="1">
                <a:solidFill>
                  <a:srgbClr val="081D58"/>
                </a:solidFill>
                <a:latin typeface="Arial" charset="0"/>
                <a:ea typeface="MS PGothic" charset="0"/>
                <a:cs typeface="MS PGothic" charset="0"/>
              </a:defRPr>
            </a:lvl7pPr>
            <a:lvl8pPr marL="1371600" algn="ctr" rtl="0" fontAlgn="base">
              <a:spcBef>
                <a:spcPct val="0"/>
              </a:spcBef>
              <a:spcAft>
                <a:spcPct val="0"/>
              </a:spcAft>
              <a:defRPr sz="3600" b="1">
                <a:solidFill>
                  <a:srgbClr val="081D58"/>
                </a:solidFill>
                <a:latin typeface="Arial" charset="0"/>
                <a:ea typeface="MS PGothic" charset="0"/>
                <a:cs typeface="MS PGothic" charset="0"/>
              </a:defRPr>
            </a:lvl8pPr>
            <a:lvl9pPr marL="1828800" algn="ctr" rtl="0" fontAlgn="base">
              <a:spcBef>
                <a:spcPct val="0"/>
              </a:spcBef>
              <a:spcAft>
                <a:spcPct val="0"/>
              </a:spcAft>
              <a:defRPr sz="3600" b="1">
                <a:solidFill>
                  <a:srgbClr val="081D58"/>
                </a:solidFill>
                <a:latin typeface="Arial" charset="0"/>
                <a:ea typeface="MS PGothic" charset="0"/>
                <a:cs typeface="MS PGothic" charset="0"/>
              </a:defRPr>
            </a:lvl9pPr>
          </a:lstStyle>
          <a:p>
            <a:pPr eaLnBrk="1" hangingPunct="1">
              <a:defRPr/>
            </a:pPr>
            <a:r>
              <a:rPr lang="en-US" dirty="0" smtClean="0"/>
              <a:t>Contact Me:</a:t>
            </a:r>
          </a:p>
        </p:txBody>
      </p:sp>
      <p:pic>
        <p:nvPicPr>
          <p:cNvPr id="18439" name="Picture 8" descr="OCI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8721" y="138589"/>
            <a:ext cx="684237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8858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321318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35DB75-D918-3E44-B03B-95EC8385754F}" type="slidenum">
              <a:rPr lang="en-US" smtClean="0"/>
              <a:pPr/>
              <a:t>3</a:t>
            </a:fld>
            <a:endParaRPr lang="en-US" dirty="0"/>
          </a:p>
        </p:txBody>
      </p:sp>
      <p:sp>
        <p:nvSpPr>
          <p:cNvPr id="5" name="Title 1"/>
          <p:cNvSpPr>
            <a:spLocks noGrp="1"/>
          </p:cNvSpPr>
          <p:nvPr>
            <p:ph type="title"/>
          </p:nvPr>
        </p:nvSpPr>
        <p:spPr>
          <a:xfrm>
            <a:off x="1709057" y="381000"/>
            <a:ext cx="6965551" cy="696686"/>
          </a:xfrm>
        </p:spPr>
        <p:txBody>
          <a:bodyPr>
            <a:noAutofit/>
          </a:bodyPr>
          <a:lstStyle/>
          <a:p>
            <a:r>
              <a:rPr lang="en-US" dirty="0" smtClean="0"/>
              <a:t>Background</a:t>
            </a:r>
            <a:endParaRPr lang="en-US" dirty="0"/>
          </a:p>
        </p:txBody>
      </p:sp>
      <p:sp>
        <p:nvSpPr>
          <p:cNvPr id="7" name="TextBox 6"/>
          <p:cNvSpPr txBox="1"/>
          <p:nvPr/>
        </p:nvSpPr>
        <p:spPr>
          <a:xfrm>
            <a:off x="762000" y="6612894"/>
            <a:ext cx="7086600" cy="261610"/>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kern="1200" cap="none" spc="0" normalizeH="0" baseline="30000" noProof="0" dirty="0" smtClean="0">
                <a:ln>
                  <a:noFill/>
                </a:ln>
                <a:effectLst/>
                <a:uLnTx/>
                <a:uFillTx/>
                <a:latin typeface="+mn-lt"/>
                <a:ea typeface="ＭＳ Ｐゴシック" charset="-128"/>
                <a:cs typeface="+mn-cs"/>
              </a:rPr>
              <a:t>1</a:t>
            </a:r>
            <a:r>
              <a:rPr kumimoji="0" lang="en-US" sz="1100" b="0" i="0" u="none" strike="noStrike" kern="1200" cap="none" spc="0" normalizeH="0" baseline="0" noProof="0" dirty="0" smtClean="0">
                <a:ln>
                  <a:noFill/>
                </a:ln>
                <a:effectLst/>
                <a:uLnTx/>
                <a:uFillTx/>
                <a:latin typeface="+mn-lt"/>
                <a:ea typeface="ＭＳ Ｐゴシック" charset="-128"/>
                <a:cs typeface="+mn-cs"/>
              </a:rPr>
              <a:t> </a:t>
            </a:r>
            <a:r>
              <a:rPr kumimoji="0" lang="en-US" sz="1100" b="0" i="0" u="none" strike="noStrike" kern="1200" cap="none" spc="0" normalizeH="0" baseline="0" noProof="0" dirty="0" err="1" smtClean="0">
                <a:ln>
                  <a:noFill/>
                </a:ln>
                <a:effectLst/>
                <a:uLnTx/>
                <a:uFillTx/>
                <a:latin typeface="+mn-lt"/>
                <a:ea typeface="ＭＳ Ｐゴシック" charset="-128"/>
                <a:cs typeface="+mn-cs"/>
              </a:rPr>
              <a:t>Donowitz</a:t>
            </a:r>
            <a:r>
              <a:rPr lang="en-US" sz="1100" dirty="0" smtClean="0">
                <a:ea typeface="ＭＳ Ｐゴシック" charset="-128"/>
              </a:rPr>
              <a:t>, M (July 9, 2012). U.S. medical research endangered, </a:t>
            </a:r>
            <a:r>
              <a:rPr lang="en-US" sz="1100" u="sng" dirty="0" smtClean="0">
                <a:ea typeface="ＭＳ Ｐゴシック" charset="-128"/>
              </a:rPr>
              <a:t>The Baltimore Sun</a:t>
            </a:r>
            <a:endParaRPr kumimoji="0" lang="en-US" sz="1100" b="0" i="0" u="sng" strike="noStrike" kern="1200" cap="none" spc="0" normalizeH="0" baseline="0" noProof="0" dirty="0" smtClean="0">
              <a:ln>
                <a:noFill/>
              </a:ln>
              <a:effectLst/>
              <a:uLnTx/>
              <a:uFillTx/>
              <a:latin typeface="+mn-lt"/>
              <a:ea typeface="ＭＳ Ｐゴシック" charset="-128"/>
              <a:cs typeface="+mn-cs"/>
            </a:endParaRPr>
          </a:p>
        </p:txBody>
      </p:sp>
      <p:grpSp>
        <p:nvGrpSpPr>
          <p:cNvPr id="2" name="Group 7"/>
          <p:cNvGrpSpPr/>
          <p:nvPr/>
        </p:nvGrpSpPr>
        <p:grpSpPr>
          <a:xfrm>
            <a:off x="152400" y="2639068"/>
            <a:ext cx="8458200" cy="1447800"/>
            <a:chOff x="152400" y="2590800"/>
            <a:chExt cx="8458200" cy="1447800"/>
          </a:xfrm>
        </p:grpSpPr>
        <p:sp>
          <p:nvSpPr>
            <p:cNvPr id="9" name="TextBox 8"/>
            <p:cNvSpPr txBox="1"/>
            <p:nvPr/>
          </p:nvSpPr>
          <p:spPr>
            <a:xfrm>
              <a:off x="2286000" y="2714536"/>
              <a:ext cx="6324600" cy="1200329"/>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spc="0" normalizeH="0" baseline="0" noProof="0" dirty="0" smtClean="0">
                  <a:ln>
                    <a:noFill/>
                  </a:ln>
                  <a:solidFill>
                    <a:srgbClr val="414343"/>
                  </a:solidFill>
                  <a:effectLst/>
                  <a:uLnTx/>
                  <a:uFillTx/>
                  <a:latin typeface="+mn-lt"/>
                  <a:ea typeface="ＭＳ Ｐゴシック" charset="-128"/>
                  <a:cs typeface="+mn-cs"/>
                </a:rPr>
                <a:t>Meaningful Use </a:t>
              </a:r>
              <a:r>
                <a:rPr kumimoji="0" lang="en-US" sz="1400" b="0" i="0" u="none" strike="noStrike" kern="1200" cap="none" spc="0" normalizeH="0" baseline="0" noProof="0" dirty="0" smtClean="0">
                  <a:ln>
                    <a:noFill/>
                  </a:ln>
                  <a:solidFill>
                    <a:srgbClr val="414343"/>
                  </a:solidFill>
                  <a:effectLst/>
                  <a:uLnTx/>
                  <a:uFillTx/>
                  <a:latin typeface="+mn-lt"/>
                  <a:ea typeface="ＭＳ Ｐゴシック" charset="-128"/>
                  <a:cs typeface="+mn-cs"/>
                </a:rPr>
                <a:t>has created an</a:t>
              </a:r>
              <a:r>
                <a:rPr kumimoji="0" lang="en-US" sz="1400" b="0" i="0" u="none" strike="noStrike" kern="1200" cap="none" spc="0" normalizeH="0" noProof="0" dirty="0" smtClean="0">
                  <a:ln>
                    <a:noFill/>
                  </a:ln>
                  <a:solidFill>
                    <a:srgbClr val="414343"/>
                  </a:solidFill>
                  <a:effectLst/>
                  <a:uLnTx/>
                  <a:uFillTx/>
                  <a:latin typeface="+mn-lt"/>
                  <a:ea typeface="ＭＳ Ｐゴシック" charset="-128"/>
                  <a:cs typeface="+mn-cs"/>
                </a:rPr>
                <a:t> mad rush for hospitals and health centers </a:t>
              </a:r>
              <a:r>
                <a:rPr lang="en-US" sz="1400" dirty="0" smtClean="0">
                  <a:solidFill>
                    <a:srgbClr val="414343"/>
                  </a:solidFill>
                  <a:ea typeface="ＭＳ Ｐゴシック" charset="-128"/>
                </a:rPr>
                <a:t>to implement EHR systems. These systems are centered around the episodic nature of patient care data and do not employ the structures necessary to make that data beneficial to research. Many equally expensive techniques will be needed to allow this data to be of any value to the research community</a:t>
              </a:r>
              <a:endParaRPr kumimoji="0" lang="en-US" sz="1400" b="0" i="0" u="none" strike="noStrike" kern="1200" cap="none" spc="0" normalizeH="0" baseline="0" noProof="0" dirty="0" smtClean="0">
                <a:ln>
                  <a:noFill/>
                </a:ln>
                <a:solidFill>
                  <a:srgbClr val="414343"/>
                </a:solidFill>
                <a:effectLst/>
                <a:uLnTx/>
                <a:uFillTx/>
                <a:latin typeface="+mn-lt"/>
                <a:ea typeface="ＭＳ Ｐゴシック" charset="-128"/>
                <a:cs typeface="+mn-cs"/>
              </a:endParaRPr>
            </a:p>
          </p:txBody>
        </p:sp>
        <p:pic>
          <p:nvPicPr>
            <p:cNvPr id="10" name="Picture 9" descr="LygeiaWordle-meaningful use.jpg"/>
            <p:cNvPicPr>
              <a:picLocks noChangeAspect="1"/>
            </p:cNvPicPr>
            <p:nvPr/>
          </p:nvPicPr>
          <p:blipFill>
            <a:blip r:embed="rId2" cstate="print"/>
            <a:stretch>
              <a:fillRect/>
            </a:stretch>
          </p:blipFill>
          <p:spPr>
            <a:xfrm>
              <a:off x="152400" y="2590800"/>
              <a:ext cx="2145939" cy="1447800"/>
            </a:xfrm>
            <a:prstGeom prst="rect">
              <a:avLst/>
            </a:prstGeom>
          </p:spPr>
        </p:pic>
      </p:grpSp>
      <p:grpSp>
        <p:nvGrpSpPr>
          <p:cNvPr id="3" name="Group 10"/>
          <p:cNvGrpSpPr/>
          <p:nvPr/>
        </p:nvGrpSpPr>
        <p:grpSpPr>
          <a:xfrm>
            <a:off x="304800" y="4040648"/>
            <a:ext cx="8317982" cy="1415772"/>
            <a:chOff x="304800" y="4038972"/>
            <a:chExt cx="8317982" cy="1415772"/>
          </a:xfrm>
        </p:grpSpPr>
        <p:sp>
          <p:nvSpPr>
            <p:cNvPr id="12" name="TextBox 11"/>
            <p:cNvSpPr txBox="1"/>
            <p:nvPr/>
          </p:nvSpPr>
          <p:spPr>
            <a:xfrm>
              <a:off x="304800" y="4038972"/>
              <a:ext cx="6324600" cy="1415772"/>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spc="0" normalizeH="0" baseline="0" noProof="0" dirty="0" smtClean="0">
                  <a:ln>
                    <a:noFill/>
                  </a:ln>
                  <a:solidFill>
                    <a:srgbClr val="414343"/>
                  </a:solidFill>
                  <a:effectLst/>
                  <a:uLnTx/>
                  <a:uFillTx/>
                  <a:latin typeface="+mn-lt"/>
                  <a:ea typeface="ＭＳ Ｐゴシック" charset="-128"/>
                  <a:cs typeface="+mn-cs"/>
                </a:rPr>
                <a:t>Personalized Medicine</a:t>
              </a:r>
              <a:r>
                <a:rPr kumimoji="0" lang="en-US" sz="1600" b="1" i="0" u="none" strike="noStrike" kern="1200" cap="none" spc="0" normalizeH="0" noProof="0" dirty="0" smtClean="0">
                  <a:ln>
                    <a:noFill/>
                  </a:ln>
                  <a:solidFill>
                    <a:srgbClr val="414343"/>
                  </a:solidFill>
                  <a:effectLst/>
                  <a:uLnTx/>
                  <a:uFillTx/>
                  <a:latin typeface="+mn-lt"/>
                  <a:ea typeface="ＭＳ Ｐゴシック" charset="-128"/>
                  <a:cs typeface="+mn-cs"/>
                </a:rPr>
                <a:t> </a:t>
              </a:r>
              <a:r>
                <a:rPr kumimoji="0" lang="en-US" sz="1400" b="0" i="0" u="none" strike="noStrike" kern="1200" cap="none" spc="0" normalizeH="0" noProof="0" dirty="0" smtClean="0">
                  <a:ln>
                    <a:noFill/>
                  </a:ln>
                  <a:solidFill>
                    <a:srgbClr val="414343"/>
                  </a:solidFill>
                  <a:effectLst/>
                  <a:uLnTx/>
                  <a:uFillTx/>
                  <a:latin typeface="+mn-lt"/>
                  <a:ea typeface="ＭＳ Ｐゴシック" charset="-128"/>
                  <a:cs typeface="+mn-cs"/>
                </a:rPr>
                <a:t>is coming to the forefront as more and more treatments are showing effectiveness in partial populations due to molecular biomarkers not surfaced during industry clinical studies. The effort to better understand this compounded with ever decreasing costs for molecular data generation and data storage </a:t>
              </a:r>
              <a:r>
                <a:rPr lang="en-US" sz="1400" dirty="0" smtClean="0">
                  <a:solidFill>
                    <a:srgbClr val="414343"/>
                  </a:solidFill>
                  <a:ea typeface="ＭＳ Ｐゴシック" charset="-128"/>
                </a:rPr>
                <a:t>has created </a:t>
              </a:r>
              <a:r>
                <a:rPr kumimoji="0" lang="en-US" sz="1400" b="0" i="0" u="none" strike="noStrike" kern="1200" cap="none" spc="0" normalizeH="0" noProof="0" dirty="0" smtClean="0">
                  <a:ln>
                    <a:noFill/>
                  </a:ln>
                  <a:solidFill>
                    <a:srgbClr val="414343"/>
                  </a:solidFill>
                  <a:effectLst/>
                  <a:uLnTx/>
                  <a:uFillTx/>
                  <a:latin typeface="+mn-lt"/>
                  <a:ea typeface="ＭＳ Ｐゴシック" charset="-128"/>
                  <a:cs typeface="+mn-cs"/>
                </a:rPr>
                <a:t>mountains of data contained within many non-integrated silos severely limiting their value to improving science</a:t>
              </a:r>
              <a:endParaRPr kumimoji="0" lang="en-US" sz="1400" b="0" i="0" u="none" strike="noStrike" kern="1200" cap="none" spc="0" normalizeH="0" baseline="0" noProof="0" dirty="0" smtClean="0">
                <a:ln>
                  <a:noFill/>
                </a:ln>
                <a:solidFill>
                  <a:srgbClr val="414343"/>
                </a:solidFill>
                <a:effectLst/>
                <a:uLnTx/>
                <a:uFillTx/>
                <a:latin typeface="+mn-lt"/>
                <a:ea typeface="ＭＳ Ｐゴシック" charset="-128"/>
                <a:cs typeface="+mn-cs"/>
              </a:endParaRPr>
            </a:p>
          </p:txBody>
        </p:sp>
        <p:pic>
          <p:nvPicPr>
            <p:cNvPr id="13" name="Picture 12" descr="dna_500.jpg"/>
            <p:cNvPicPr>
              <a:picLocks noChangeAspect="1"/>
            </p:cNvPicPr>
            <p:nvPr/>
          </p:nvPicPr>
          <p:blipFill>
            <a:blip r:embed="rId3" cstate="print"/>
            <a:stretch>
              <a:fillRect/>
            </a:stretch>
          </p:blipFill>
          <p:spPr>
            <a:xfrm>
              <a:off x="6934200" y="4198069"/>
              <a:ext cx="1688582" cy="1097578"/>
            </a:xfrm>
            <a:prstGeom prst="rect">
              <a:avLst/>
            </a:prstGeom>
          </p:spPr>
        </p:pic>
      </p:grpSp>
      <p:grpSp>
        <p:nvGrpSpPr>
          <p:cNvPr id="6" name="Group 13"/>
          <p:cNvGrpSpPr/>
          <p:nvPr/>
        </p:nvGrpSpPr>
        <p:grpSpPr>
          <a:xfrm>
            <a:off x="304800" y="1466088"/>
            <a:ext cx="8349916" cy="1219200"/>
            <a:chOff x="304800" y="1600200"/>
            <a:chExt cx="8349916" cy="1219200"/>
          </a:xfrm>
        </p:grpSpPr>
        <p:sp>
          <p:nvSpPr>
            <p:cNvPr id="15" name="TextBox 14"/>
            <p:cNvSpPr txBox="1"/>
            <p:nvPr/>
          </p:nvSpPr>
          <p:spPr>
            <a:xfrm>
              <a:off x="304800" y="1717358"/>
              <a:ext cx="6553200" cy="984885"/>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spc="0" normalizeH="0" baseline="0" noProof="0" dirty="0" smtClean="0">
                  <a:ln>
                    <a:noFill/>
                  </a:ln>
                  <a:solidFill>
                    <a:srgbClr val="414343"/>
                  </a:solidFill>
                  <a:effectLst/>
                  <a:uLnTx/>
                  <a:uFillTx/>
                  <a:latin typeface="+mn-lt"/>
                  <a:ea typeface="ＭＳ Ｐゴシック" charset="-128"/>
                  <a:cs typeface="+mn-cs"/>
                </a:rPr>
                <a:t>Reduced Federal</a:t>
              </a:r>
              <a:r>
                <a:rPr kumimoji="0" lang="en-US" sz="1600" b="1" i="0" u="none" strike="noStrike" kern="1200" cap="none" spc="0" normalizeH="0" noProof="0" dirty="0" smtClean="0">
                  <a:ln>
                    <a:noFill/>
                  </a:ln>
                  <a:solidFill>
                    <a:srgbClr val="414343"/>
                  </a:solidFill>
                  <a:effectLst/>
                  <a:uLnTx/>
                  <a:uFillTx/>
                  <a:latin typeface="+mn-lt"/>
                  <a:ea typeface="ＭＳ Ｐゴシック" charset="-128"/>
                  <a:cs typeface="+mn-cs"/>
                </a:rPr>
                <a:t> Budgets </a:t>
              </a:r>
              <a:r>
                <a:rPr kumimoji="0" lang="en-US" sz="1400" b="0" i="0" u="none" strike="noStrike" kern="1200" cap="none" spc="0" normalizeH="0" noProof="0" dirty="0" smtClean="0">
                  <a:ln>
                    <a:noFill/>
                  </a:ln>
                  <a:solidFill>
                    <a:srgbClr val="414343"/>
                  </a:solidFill>
                  <a:effectLst/>
                  <a:uLnTx/>
                  <a:uFillTx/>
                  <a:latin typeface="+mn-lt"/>
                  <a:ea typeface="ＭＳ Ｐゴシック" charset="-128"/>
                  <a:cs typeface="+mn-cs"/>
                </a:rPr>
                <a:t>are going to mean that research funding will be harder to obtain in 2013. Academic Medical Centers must do more with less to maintain their level of scientific discovery and innovation. Predictions today are that the NIH could lose up to 11% of its research budget in 2013</a:t>
              </a:r>
              <a:r>
                <a:rPr kumimoji="0" lang="en-US" sz="1400" b="0" i="0" u="none" strike="noStrike" kern="1200" cap="none" spc="0" normalizeH="0" baseline="30000" noProof="0" dirty="0" smtClean="0">
                  <a:ln>
                    <a:noFill/>
                  </a:ln>
                  <a:solidFill>
                    <a:srgbClr val="414343"/>
                  </a:solidFill>
                  <a:effectLst/>
                  <a:uLnTx/>
                  <a:uFillTx/>
                  <a:latin typeface="+mn-lt"/>
                  <a:ea typeface="ＭＳ Ｐゴシック" charset="-128"/>
                  <a:cs typeface="+mn-cs"/>
                </a:rPr>
                <a:t>1</a:t>
              </a:r>
            </a:p>
          </p:txBody>
        </p:sp>
        <p:pic>
          <p:nvPicPr>
            <p:cNvPr id="16" name="Picture 15" descr="financial-crisis.jpg"/>
            <p:cNvPicPr>
              <a:picLocks noChangeAspect="1"/>
            </p:cNvPicPr>
            <p:nvPr/>
          </p:nvPicPr>
          <p:blipFill>
            <a:blip r:embed="rId4" cstate="print"/>
            <a:stretch>
              <a:fillRect/>
            </a:stretch>
          </p:blipFill>
          <p:spPr>
            <a:xfrm>
              <a:off x="6858000" y="1600200"/>
              <a:ext cx="1796716" cy="1219200"/>
            </a:xfrm>
            <a:prstGeom prst="rect">
              <a:avLst/>
            </a:prstGeom>
          </p:spPr>
        </p:pic>
      </p:grpSp>
      <p:grpSp>
        <p:nvGrpSpPr>
          <p:cNvPr id="8" name="Group 16"/>
          <p:cNvGrpSpPr/>
          <p:nvPr/>
        </p:nvGrpSpPr>
        <p:grpSpPr>
          <a:xfrm>
            <a:off x="381000" y="5410200"/>
            <a:ext cx="8382000" cy="1164850"/>
            <a:chOff x="381000" y="5410200"/>
            <a:chExt cx="8382000" cy="1164850"/>
          </a:xfrm>
        </p:grpSpPr>
        <p:sp>
          <p:nvSpPr>
            <p:cNvPr id="18" name="TextBox 17"/>
            <p:cNvSpPr txBox="1"/>
            <p:nvPr/>
          </p:nvSpPr>
          <p:spPr>
            <a:xfrm>
              <a:off x="2438400" y="5500183"/>
              <a:ext cx="6324600" cy="984885"/>
            </a:xfrm>
            <a:prstGeom prst="rect">
              <a:avLst/>
            </a:prstGeom>
            <a:ln>
              <a:noFill/>
            </a:ln>
          </p:spPr>
          <p:txBody>
            <a:bodyPr vert="horz" wrap="square" lIns="91440" tIns="45720" rIns="91440" bIns="45720" numCol="1" rtlCol="0" anchor="ctr" anchorCtr="0" compatLnSpc="1">
              <a:prstTxWarp prst="textNoShape">
                <a:avLst/>
              </a:prstTxWarp>
              <a:spAutoFit/>
            </a:bodyPr>
            <a:lstStyle/>
            <a:p>
              <a:pPr fontAlgn="base">
                <a:spcBef>
                  <a:spcPct val="0"/>
                </a:spcBef>
                <a:spcAft>
                  <a:spcPct val="0"/>
                </a:spcAft>
              </a:pPr>
              <a:r>
                <a:rPr kumimoji="0" lang="en-US" sz="1600" b="1" i="0" u="none" strike="noStrike" kern="1200" cap="none" spc="0" normalizeH="0" baseline="0" noProof="0" dirty="0" smtClean="0">
                  <a:ln>
                    <a:noFill/>
                  </a:ln>
                  <a:solidFill>
                    <a:srgbClr val="414343"/>
                  </a:solidFill>
                  <a:effectLst/>
                  <a:uLnTx/>
                  <a:uFillTx/>
                  <a:latin typeface="+mn-lt"/>
                  <a:ea typeface="ＭＳ Ｐゴシック" charset="-128"/>
                  <a:cs typeface="+mn-cs"/>
                </a:rPr>
                <a:t>Shrinking Industry Pipelines </a:t>
              </a:r>
              <a:r>
                <a:rPr lang="en-US" sz="1400" dirty="0" smtClean="0">
                  <a:solidFill>
                    <a:srgbClr val="414343"/>
                  </a:solidFill>
                  <a:ea typeface="ＭＳ Ｐゴシック" charset="-128"/>
                </a:rPr>
                <a:t>are reducing the amount of money industry has to spend on clinical trials while FDA regulations are making it more and more difficult to get product to market. It can take more than a decade to bring a new cancer drug to the market and cost more than $1 billion</a:t>
              </a:r>
            </a:p>
          </p:txBody>
        </p:sp>
        <p:pic>
          <p:nvPicPr>
            <p:cNvPr id="19" name="Picture 18" descr="weight-loss-pills.jpg"/>
            <p:cNvPicPr>
              <a:picLocks noChangeAspect="1"/>
            </p:cNvPicPr>
            <p:nvPr/>
          </p:nvPicPr>
          <p:blipFill>
            <a:blip r:embed="rId5" cstate="print"/>
            <a:srcRect t="29511"/>
            <a:stretch>
              <a:fillRect/>
            </a:stretch>
          </p:blipFill>
          <p:spPr>
            <a:xfrm>
              <a:off x="381000" y="5410200"/>
              <a:ext cx="1828800" cy="1164850"/>
            </a:xfrm>
            <a:prstGeom prst="rect">
              <a:avLst/>
            </a:prstGeom>
          </p:spPr>
        </p:pic>
      </p:grpSp>
    </p:spTree>
    <p:extLst>
      <p:ext uri="{BB962C8B-B14F-4D97-AF65-F5344CB8AC3E}">
        <p14:creationId xmlns:p14="http://schemas.microsoft.com/office/powerpoint/2010/main" val="8690352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35DB75-D918-3E44-B03B-95EC8385754F}" type="slidenum">
              <a:rPr lang="en-US" smtClean="0"/>
              <a:pPr/>
              <a:t>4</a:t>
            </a:fld>
            <a:endParaRPr lang="en-US" dirty="0"/>
          </a:p>
        </p:txBody>
      </p:sp>
      <p:sp>
        <p:nvSpPr>
          <p:cNvPr id="5" name="Title 1"/>
          <p:cNvSpPr>
            <a:spLocks noGrp="1"/>
          </p:cNvSpPr>
          <p:nvPr>
            <p:ph type="title"/>
          </p:nvPr>
        </p:nvSpPr>
        <p:spPr>
          <a:xfrm>
            <a:off x="1709057" y="381000"/>
            <a:ext cx="6965551" cy="696686"/>
          </a:xfrm>
        </p:spPr>
        <p:txBody>
          <a:bodyPr>
            <a:noAutofit/>
          </a:bodyPr>
          <a:lstStyle/>
          <a:p>
            <a:r>
              <a:rPr lang="en-US" dirty="0" smtClean="0"/>
              <a:t>Our Challenge</a:t>
            </a:r>
            <a:endParaRPr lang="en-US" dirty="0"/>
          </a:p>
        </p:txBody>
      </p:sp>
      <p:grpSp>
        <p:nvGrpSpPr>
          <p:cNvPr id="117" name="Group 116"/>
          <p:cNvGrpSpPr>
            <a:grpSpLocks noChangeAspect="1"/>
          </p:cNvGrpSpPr>
          <p:nvPr/>
        </p:nvGrpSpPr>
        <p:grpSpPr>
          <a:xfrm>
            <a:off x="996024" y="1581373"/>
            <a:ext cx="7412621" cy="5463258"/>
            <a:chOff x="4914519" y="1447800"/>
            <a:chExt cx="3238404" cy="2386772"/>
          </a:xfrm>
        </p:grpSpPr>
        <p:sp>
          <p:nvSpPr>
            <p:cNvPr id="118" name="Rectangle 117"/>
            <p:cNvSpPr/>
            <p:nvPr/>
          </p:nvSpPr>
          <p:spPr>
            <a:xfrm>
              <a:off x="5538432" y="1500693"/>
              <a:ext cx="1959648" cy="1879468"/>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9" name="Picture 118" descr="Three missions 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519" y="1447800"/>
              <a:ext cx="3238404" cy="2386772"/>
            </a:xfrm>
            <a:prstGeom prst="rect">
              <a:avLst/>
            </a:prstGeom>
          </p:spPr>
        </p:pic>
        <p:sp>
          <p:nvSpPr>
            <p:cNvPr id="120" name="TextBox 119"/>
            <p:cNvSpPr txBox="1"/>
            <p:nvPr/>
          </p:nvSpPr>
          <p:spPr>
            <a:xfrm>
              <a:off x="5728529" y="1463288"/>
              <a:ext cx="1649347" cy="369332"/>
            </a:xfrm>
            <a:prstGeom prst="rect">
              <a:avLst/>
            </a:prstGeom>
            <a:noFill/>
          </p:spPr>
          <p:txBody>
            <a:bodyPr wrap="none" rtlCol="0">
              <a:spAutoFit/>
            </a:bodyPr>
            <a:lstStyle/>
            <a:p>
              <a:pPr algn="ctr"/>
              <a:r>
                <a:rPr lang="en-US" dirty="0" smtClean="0"/>
                <a:t>UMHS Missions</a:t>
              </a:r>
              <a:endParaRPr lang="en-US" dirty="0"/>
            </a:p>
          </p:txBody>
        </p:sp>
      </p:grpSp>
      <p:grpSp>
        <p:nvGrpSpPr>
          <p:cNvPr id="121" name="Group 120"/>
          <p:cNvGrpSpPr/>
          <p:nvPr/>
        </p:nvGrpSpPr>
        <p:grpSpPr>
          <a:xfrm>
            <a:off x="2450140" y="1798785"/>
            <a:ext cx="4459588" cy="4218683"/>
            <a:chOff x="263769" y="1817077"/>
            <a:chExt cx="1787769" cy="1875692"/>
          </a:xfrm>
        </p:grpSpPr>
        <p:sp>
          <p:nvSpPr>
            <p:cNvPr id="122" name="Rectangle 121"/>
            <p:cNvSpPr/>
            <p:nvPr/>
          </p:nvSpPr>
          <p:spPr>
            <a:xfrm>
              <a:off x="263769" y="1817077"/>
              <a:ext cx="1787769" cy="187569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3" name="Group 122"/>
            <p:cNvGrpSpPr/>
            <p:nvPr/>
          </p:nvGrpSpPr>
          <p:grpSpPr>
            <a:xfrm>
              <a:off x="753008" y="1832612"/>
              <a:ext cx="948059" cy="1567363"/>
              <a:chOff x="753008" y="1832612"/>
              <a:chExt cx="948059" cy="1567363"/>
            </a:xfrm>
          </p:grpSpPr>
          <p:sp>
            <p:nvSpPr>
              <p:cNvPr id="124" name="TextBox 123"/>
              <p:cNvSpPr txBox="1"/>
              <p:nvPr/>
            </p:nvSpPr>
            <p:spPr>
              <a:xfrm>
                <a:off x="753008" y="1832612"/>
                <a:ext cx="948059" cy="369332"/>
              </a:xfrm>
              <a:prstGeom prst="rect">
                <a:avLst/>
              </a:prstGeom>
              <a:noFill/>
            </p:spPr>
            <p:txBody>
              <a:bodyPr wrap="none" rtlCol="0">
                <a:spAutoFit/>
              </a:bodyPr>
              <a:lstStyle/>
              <a:p>
                <a:r>
                  <a:rPr lang="en-US" dirty="0" smtClean="0"/>
                  <a:t>Big Silos</a:t>
                </a:r>
                <a:endParaRPr lang="en-US" dirty="0"/>
              </a:p>
            </p:txBody>
          </p:sp>
          <p:grpSp>
            <p:nvGrpSpPr>
              <p:cNvPr id="125" name="Group 124"/>
              <p:cNvGrpSpPr/>
              <p:nvPr/>
            </p:nvGrpSpPr>
            <p:grpSpPr>
              <a:xfrm>
                <a:off x="848757" y="2260076"/>
                <a:ext cx="747612" cy="1139899"/>
                <a:chOff x="848757" y="2260076"/>
                <a:chExt cx="747612" cy="1139899"/>
              </a:xfrm>
            </p:grpSpPr>
            <p:pic>
              <p:nvPicPr>
                <p:cNvPr id="126" name="Picture 125" descr="Single sil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757" y="2478898"/>
                  <a:ext cx="309950" cy="674891"/>
                </a:xfrm>
                <a:prstGeom prst="rect">
                  <a:avLst/>
                </a:prstGeom>
              </p:spPr>
            </p:pic>
            <p:pic>
              <p:nvPicPr>
                <p:cNvPr id="127" name="Picture 126" descr="Single sil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616" y="2260076"/>
                  <a:ext cx="309950" cy="674891"/>
                </a:xfrm>
                <a:prstGeom prst="rect">
                  <a:avLst/>
                </a:prstGeom>
              </p:spPr>
            </p:pic>
            <p:pic>
              <p:nvPicPr>
                <p:cNvPr id="128" name="Picture 127" descr="Single sil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84" y="2725084"/>
                  <a:ext cx="309950" cy="674891"/>
                </a:xfrm>
                <a:prstGeom prst="rect">
                  <a:avLst/>
                </a:prstGeom>
              </p:spPr>
            </p:pic>
            <p:pic>
              <p:nvPicPr>
                <p:cNvPr id="129" name="Picture 128" descr="Single sil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419" y="2623490"/>
                  <a:ext cx="309950" cy="674891"/>
                </a:xfrm>
                <a:prstGeom prst="rect">
                  <a:avLst/>
                </a:prstGeom>
              </p:spPr>
            </p:pic>
          </p:grpSp>
        </p:grpSp>
      </p:grpSp>
      <p:grpSp>
        <p:nvGrpSpPr>
          <p:cNvPr id="139" name="Group 138"/>
          <p:cNvGrpSpPr/>
          <p:nvPr/>
        </p:nvGrpSpPr>
        <p:grpSpPr>
          <a:xfrm>
            <a:off x="2450139" y="1702444"/>
            <a:ext cx="4459588" cy="4315025"/>
            <a:chOff x="2302953" y="1477444"/>
            <a:chExt cx="1787769" cy="1897125"/>
          </a:xfrm>
        </p:grpSpPr>
        <p:grpSp>
          <p:nvGrpSpPr>
            <p:cNvPr id="140" name="Group 139"/>
            <p:cNvGrpSpPr/>
            <p:nvPr/>
          </p:nvGrpSpPr>
          <p:grpSpPr>
            <a:xfrm>
              <a:off x="2302953" y="1477444"/>
              <a:ext cx="1787769" cy="1897125"/>
              <a:chOff x="3151554" y="1262526"/>
              <a:chExt cx="1787769" cy="1897125"/>
            </a:xfrm>
          </p:grpSpPr>
          <p:sp>
            <p:nvSpPr>
              <p:cNvPr id="143" name="Rectangle 142"/>
              <p:cNvSpPr/>
              <p:nvPr/>
            </p:nvSpPr>
            <p:spPr>
              <a:xfrm>
                <a:off x="3151554" y="1283959"/>
                <a:ext cx="1787769" cy="187569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TextBox 143"/>
              <p:cNvSpPr txBox="1"/>
              <p:nvPr/>
            </p:nvSpPr>
            <p:spPr>
              <a:xfrm>
                <a:off x="3486364" y="1262526"/>
                <a:ext cx="1305804" cy="646331"/>
              </a:xfrm>
              <a:prstGeom prst="rect">
                <a:avLst/>
              </a:prstGeom>
              <a:noFill/>
            </p:spPr>
            <p:txBody>
              <a:bodyPr wrap="none" rtlCol="0">
                <a:spAutoFit/>
              </a:bodyPr>
              <a:lstStyle/>
              <a:p>
                <a:pPr algn="ctr"/>
                <a:r>
                  <a:rPr lang="en-US" dirty="0" smtClean="0"/>
                  <a:t>Informatics,</a:t>
                </a:r>
              </a:p>
              <a:p>
                <a:pPr algn="ctr"/>
                <a:r>
                  <a:rPr lang="en-US" dirty="0" smtClean="0"/>
                  <a:t>IT &amp; Value</a:t>
                </a:r>
                <a:endParaRPr lang="en-US" dirty="0"/>
              </a:p>
            </p:txBody>
          </p:sp>
          <p:pic>
            <p:nvPicPr>
              <p:cNvPr id="145" name="Picture 144" descr="skd188822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251" y="1998541"/>
                <a:ext cx="1278734" cy="960713"/>
              </a:xfrm>
              <a:prstGeom prst="rect">
                <a:avLst/>
              </a:prstGeom>
            </p:spPr>
          </p:pic>
        </p:grpSp>
        <p:sp>
          <p:nvSpPr>
            <p:cNvPr id="141" name="TextBox 140"/>
            <p:cNvSpPr txBox="1"/>
            <p:nvPr/>
          </p:nvSpPr>
          <p:spPr>
            <a:xfrm rot="19919862">
              <a:off x="2511908" y="2350358"/>
              <a:ext cx="523050" cy="338554"/>
            </a:xfrm>
            <a:prstGeom prst="rect">
              <a:avLst/>
            </a:prstGeom>
            <a:noFill/>
          </p:spPr>
          <p:txBody>
            <a:bodyPr wrap="none" rtlCol="0">
              <a:spAutoFit/>
            </a:bodyPr>
            <a:lstStyle/>
            <a:p>
              <a:pPr algn="ctr"/>
              <a:r>
                <a:rPr lang="en-US" sz="800" dirty="0" smtClean="0"/>
                <a:t>DO NOT</a:t>
              </a:r>
            </a:p>
            <a:p>
              <a:pPr algn="ctr"/>
              <a:r>
                <a:rPr lang="en-US" sz="800" dirty="0" smtClean="0"/>
                <a:t>OPEN</a:t>
              </a:r>
              <a:endParaRPr lang="en-US" sz="800" dirty="0"/>
            </a:p>
          </p:txBody>
        </p:sp>
        <p:sp>
          <p:nvSpPr>
            <p:cNvPr id="142" name="TextBox 141"/>
            <p:cNvSpPr txBox="1"/>
            <p:nvPr/>
          </p:nvSpPr>
          <p:spPr>
            <a:xfrm rot="1434745">
              <a:off x="3328600" y="2502758"/>
              <a:ext cx="523050" cy="338554"/>
            </a:xfrm>
            <a:prstGeom prst="rect">
              <a:avLst/>
            </a:prstGeom>
            <a:noFill/>
          </p:spPr>
          <p:txBody>
            <a:bodyPr wrap="none" rtlCol="0">
              <a:spAutoFit/>
            </a:bodyPr>
            <a:lstStyle/>
            <a:p>
              <a:pPr algn="ctr"/>
              <a:r>
                <a:rPr lang="en-US" sz="800" dirty="0" smtClean="0"/>
                <a:t>DO NOT</a:t>
              </a:r>
            </a:p>
            <a:p>
              <a:pPr algn="ctr"/>
              <a:r>
                <a:rPr lang="en-US" sz="800" dirty="0" smtClean="0"/>
                <a:t>OPEN</a:t>
              </a:r>
              <a:endParaRPr lang="en-US" sz="800" dirty="0"/>
            </a:p>
          </p:txBody>
        </p:sp>
      </p:grpSp>
      <p:grpSp>
        <p:nvGrpSpPr>
          <p:cNvPr id="146" name="Group 145"/>
          <p:cNvGrpSpPr>
            <a:grpSpLocks noChangeAspect="1"/>
          </p:cNvGrpSpPr>
          <p:nvPr/>
        </p:nvGrpSpPr>
        <p:grpSpPr>
          <a:xfrm>
            <a:off x="1243627" y="1708628"/>
            <a:ext cx="6731973" cy="4323108"/>
            <a:chOff x="545124" y="3593653"/>
            <a:chExt cx="4708744" cy="2852714"/>
          </a:xfrm>
        </p:grpSpPr>
        <p:sp>
          <p:nvSpPr>
            <p:cNvPr id="147" name="Rectangle 146"/>
            <p:cNvSpPr/>
            <p:nvPr/>
          </p:nvSpPr>
          <p:spPr>
            <a:xfrm>
              <a:off x="545124" y="3593653"/>
              <a:ext cx="4708744" cy="2852714"/>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TextBox 147"/>
            <p:cNvSpPr txBox="1"/>
            <p:nvPr/>
          </p:nvSpPr>
          <p:spPr>
            <a:xfrm>
              <a:off x="652184" y="4941951"/>
              <a:ext cx="875923" cy="369332"/>
            </a:xfrm>
            <a:prstGeom prst="rect">
              <a:avLst/>
            </a:prstGeom>
            <a:noFill/>
          </p:spPr>
          <p:txBody>
            <a:bodyPr wrap="none" rtlCol="0">
              <a:spAutoFit/>
            </a:bodyPr>
            <a:lstStyle/>
            <a:p>
              <a:r>
                <a:rPr lang="en-US" dirty="0" smtClean="0"/>
                <a:t>Culture</a:t>
              </a:r>
              <a:endParaRPr lang="en-US" dirty="0"/>
            </a:p>
          </p:txBody>
        </p:sp>
        <p:sp>
          <p:nvSpPr>
            <p:cNvPr id="149" name="Rounded Rectangle 148"/>
            <p:cNvSpPr/>
            <p:nvPr/>
          </p:nvSpPr>
          <p:spPr>
            <a:xfrm>
              <a:off x="1738846" y="4002815"/>
              <a:ext cx="2870757" cy="179102"/>
            </a:xfrm>
            <a:prstGeom prst="roundRect">
              <a:avLst>
                <a:gd name="adj" fmla="val 3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50" name="TextBox 149"/>
            <p:cNvSpPr txBox="1"/>
            <p:nvPr/>
          </p:nvSpPr>
          <p:spPr>
            <a:xfrm>
              <a:off x="2401752" y="3773500"/>
              <a:ext cx="1429408" cy="253916"/>
            </a:xfrm>
            <a:prstGeom prst="rect">
              <a:avLst/>
            </a:prstGeom>
            <a:noFill/>
          </p:spPr>
          <p:txBody>
            <a:bodyPr wrap="square" rtlCol="0">
              <a:spAutoFit/>
            </a:bodyPr>
            <a:lstStyle/>
            <a:p>
              <a:pPr algn="ctr"/>
              <a:r>
                <a:rPr lang="en-US" sz="1050" b="1" dirty="0" smtClean="0"/>
                <a:t>Information Sharing</a:t>
              </a:r>
              <a:endParaRPr lang="en-US" sz="1050" b="1" dirty="0"/>
            </a:p>
          </p:txBody>
        </p:sp>
        <p:sp>
          <p:nvSpPr>
            <p:cNvPr id="151" name="TextBox 150"/>
            <p:cNvSpPr txBox="1"/>
            <p:nvPr/>
          </p:nvSpPr>
          <p:spPr>
            <a:xfrm>
              <a:off x="1402815" y="4181918"/>
              <a:ext cx="740290" cy="215444"/>
            </a:xfrm>
            <a:prstGeom prst="rect">
              <a:avLst/>
            </a:prstGeom>
            <a:noFill/>
          </p:spPr>
          <p:txBody>
            <a:bodyPr wrap="square" rtlCol="0">
              <a:spAutoFit/>
            </a:bodyPr>
            <a:lstStyle/>
            <a:p>
              <a:pPr algn="ctr"/>
              <a:r>
                <a:rPr lang="en-US" sz="800" b="1" dirty="0" smtClean="0"/>
                <a:t>Protective</a:t>
              </a:r>
              <a:endParaRPr lang="en-US" sz="800" b="1" dirty="0"/>
            </a:p>
          </p:txBody>
        </p:sp>
        <p:sp>
          <p:nvSpPr>
            <p:cNvPr id="152" name="TextBox 151"/>
            <p:cNvSpPr txBox="1"/>
            <p:nvPr/>
          </p:nvSpPr>
          <p:spPr>
            <a:xfrm>
              <a:off x="4074001" y="4183623"/>
              <a:ext cx="740290" cy="215444"/>
            </a:xfrm>
            <a:prstGeom prst="rect">
              <a:avLst/>
            </a:prstGeom>
            <a:noFill/>
          </p:spPr>
          <p:txBody>
            <a:bodyPr wrap="square" rtlCol="0">
              <a:spAutoFit/>
            </a:bodyPr>
            <a:lstStyle/>
            <a:p>
              <a:pPr algn="ctr"/>
              <a:r>
                <a:rPr lang="en-US" sz="800" b="1" dirty="0" smtClean="0"/>
                <a:t>Open</a:t>
              </a:r>
              <a:endParaRPr lang="en-US" sz="800" b="1" dirty="0"/>
            </a:p>
          </p:txBody>
        </p:sp>
        <p:sp>
          <p:nvSpPr>
            <p:cNvPr id="153" name="Rounded Rectangle 152"/>
            <p:cNvSpPr/>
            <p:nvPr/>
          </p:nvSpPr>
          <p:spPr>
            <a:xfrm>
              <a:off x="1733728" y="5238054"/>
              <a:ext cx="2870757" cy="179102"/>
            </a:xfrm>
            <a:prstGeom prst="roundRect">
              <a:avLst>
                <a:gd name="adj" fmla="val 3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54" name="TextBox 153"/>
            <p:cNvSpPr txBox="1"/>
            <p:nvPr/>
          </p:nvSpPr>
          <p:spPr>
            <a:xfrm>
              <a:off x="2093361" y="4982056"/>
              <a:ext cx="2047156" cy="253916"/>
            </a:xfrm>
            <a:prstGeom prst="rect">
              <a:avLst/>
            </a:prstGeom>
            <a:noFill/>
          </p:spPr>
          <p:txBody>
            <a:bodyPr wrap="square" rtlCol="0">
              <a:spAutoFit/>
            </a:bodyPr>
            <a:lstStyle/>
            <a:p>
              <a:pPr algn="ctr"/>
              <a:r>
                <a:rPr lang="en-US" sz="1050" b="1" dirty="0" smtClean="0"/>
                <a:t>Trust in Centralized Services</a:t>
              </a:r>
              <a:endParaRPr lang="en-US" sz="1050" b="1" dirty="0"/>
            </a:p>
          </p:txBody>
        </p:sp>
        <p:sp>
          <p:nvSpPr>
            <p:cNvPr id="155" name="TextBox 154"/>
            <p:cNvSpPr txBox="1"/>
            <p:nvPr/>
          </p:nvSpPr>
          <p:spPr>
            <a:xfrm>
              <a:off x="1397698" y="5417157"/>
              <a:ext cx="740290" cy="215444"/>
            </a:xfrm>
            <a:prstGeom prst="rect">
              <a:avLst/>
            </a:prstGeom>
            <a:noFill/>
          </p:spPr>
          <p:txBody>
            <a:bodyPr wrap="square" rtlCol="0">
              <a:spAutoFit/>
            </a:bodyPr>
            <a:lstStyle/>
            <a:p>
              <a:pPr algn="ctr"/>
              <a:r>
                <a:rPr lang="en-US" sz="800" b="1" dirty="0" smtClean="0"/>
                <a:t>Low Trust</a:t>
              </a:r>
              <a:endParaRPr lang="en-US" sz="800" b="1" dirty="0"/>
            </a:p>
          </p:txBody>
        </p:sp>
        <p:sp>
          <p:nvSpPr>
            <p:cNvPr id="156" name="TextBox 155"/>
            <p:cNvSpPr txBox="1"/>
            <p:nvPr/>
          </p:nvSpPr>
          <p:spPr>
            <a:xfrm>
              <a:off x="3832774" y="5418862"/>
              <a:ext cx="1162011" cy="338554"/>
            </a:xfrm>
            <a:prstGeom prst="rect">
              <a:avLst/>
            </a:prstGeom>
            <a:noFill/>
          </p:spPr>
          <p:txBody>
            <a:bodyPr wrap="square" rtlCol="0">
              <a:spAutoFit/>
            </a:bodyPr>
            <a:lstStyle/>
            <a:p>
              <a:pPr algn="ctr"/>
              <a:r>
                <a:rPr lang="en-US" sz="800" b="1" dirty="0" smtClean="0"/>
                <a:t>High Trust and Perceived Value</a:t>
              </a:r>
              <a:endParaRPr lang="en-US" sz="800" b="1" dirty="0"/>
            </a:p>
          </p:txBody>
        </p:sp>
        <p:sp>
          <p:nvSpPr>
            <p:cNvPr id="157" name="Rounded Rectangle 156"/>
            <p:cNvSpPr/>
            <p:nvPr/>
          </p:nvSpPr>
          <p:spPr>
            <a:xfrm>
              <a:off x="1733728" y="5838367"/>
              <a:ext cx="2870757" cy="179102"/>
            </a:xfrm>
            <a:prstGeom prst="roundRect">
              <a:avLst>
                <a:gd name="adj" fmla="val 3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58" name="TextBox 157"/>
            <p:cNvSpPr txBox="1"/>
            <p:nvPr/>
          </p:nvSpPr>
          <p:spPr>
            <a:xfrm>
              <a:off x="2202641" y="5606453"/>
              <a:ext cx="1833668" cy="253916"/>
            </a:xfrm>
            <a:prstGeom prst="rect">
              <a:avLst/>
            </a:prstGeom>
            <a:noFill/>
          </p:spPr>
          <p:txBody>
            <a:bodyPr wrap="square" rtlCol="0">
              <a:spAutoFit/>
            </a:bodyPr>
            <a:lstStyle/>
            <a:p>
              <a:pPr algn="ctr"/>
              <a:r>
                <a:rPr lang="en-US" sz="1050" b="1" dirty="0" smtClean="0"/>
                <a:t>Entrepreneurialism</a:t>
              </a:r>
              <a:endParaRPr lang="en-US" sz="1050" b="1" dirty="0"/>
            </a:p>
          </p:txBody>
        </p:sp>
        <p:sp>
          <p:nvSpPr>
            <p:cNvPr id="159" name="TextBox 158"/>
            <p:cNvSpPr txBox="1"/>
            <p:nvPr/>
          </p:nvSpPr>
          <p:spPr>
            <a:xfrm>
              <a:off x="1397698" y="6017470"/>
              <a:ext cx="740290" cy="338554"/>
            </a:xfrm>
            <a:prstGeom prst="rect">
              <a:avLst/>
            </a:prstGeom>
            <a:noFill/>
          </p:spPr>
          <p:txBody>
            <a:bodyPr wrap="square" rtlCol="0">
              <a:spAutoFit/>
            </a:bodyPr>
            <a:lstStyle/>
            <a:p>
              <a:pPr algn="ctr"/>
              <a:r>
                <a:rPr lang="en-US" sz="800" b="1" dirty="0" smtClean="0"/>
                <a:t>Not Empowered</a:t>
              </a:r>
              <a:endParaRPr lang="en-US" sz="800" b="1" dirty="0"/>
            </a:p>
          </p:txBody>
        </p:sp>
        <p:sp>
          <p:nvSpPr>
            <p:cNvPr id="160" name="TextBox 159"/>
            <p:cNvSpPr txBox="1"/>
            <p:nvPr/>
          </p:nvSpPr>
          <p:spPr>
            <a:xfrm>
              <a:off x="3768977" y="6019175"/>
              <a:ext cx="1323498" cy="338554"/>
            </a:xfrm>
            <a:prstGeom prst="rect">
              <a:avLst/>
            </a:prstGeom>
            <a:noFill/>
          </p:spPr>
          <p:txBody>
            <a:bodyPr wrap="square" rtlCol="0">
              <a:spAutoFit/>
            </a:bodyPr>
            <a:lstStyle/>
            <a:p>
              <a:pPr algn="ctr"/>
              <a:r>
                <a:rPr lang="en-US" sz="800" b="1" dirty="0" smtClean="0"/>
                <a:t>Highly</a:t>
              </a:r>
            </a:p>
            <a:p>
              <a:pPr algn="ctr"/>
              <a:r>
                <a:rPr lang="en-US" sz="800" b="1" dirty="0" smtClean="0"/>
                <a:t> Entrepreneurial</a:t>
              </a:r>
              <a:endParaRPr lang="en-US" sz="800" b="1" dirty="0"/>
            </a:p>
          </p:txBody>
        </p:sp>
        <p:sp>
          <p:nvSpPr>
            <p:cNvPr id="161" name="Rectangle 160"/>
            <p:cNvSpPr/>
            <p:nvPr/>
          </p:nvSpPr>
          <p:spPr>
            <a:xfrm>
              <a:off x="2375086" y="3918381"/>
              <a:ext cx="75052" cy="367080"/>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62" name="Rectangle 161"/>
            <p:cNvSpPr/>
            <p:nvPr/>
          </p:nvSpPr>
          <p:spPr>
            <a:xfrm>
              <a:off x="2143105" y="5174089"/>
              <a:ext cx="75052" cy="367080"/>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63" name="Rectangle 162"/>
            <p:cNvSpPr/>
            <p:nvPr/>
          </p:nvSpPr>
          <p:spPr>
            <a:xfrm>
              <a:off x="3818140" y="5774402"/>
              <a:ext cx="75052" cy="367080"/>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64" name="Rounded Rectangle 163"/>
            <p:cNvSpPr/>
            <p:nvPr/>
          </p:nvSpPr>
          <p:spPr>
            <a:xfrm>
              <a:off x="1734942" y="4585051"/>
              <a:ext cx="2870757" cy="179102"/>
            </a:xfrm>
            <a:prstGeom prst="roundRect">
              <a:avLst>
                <a:gd name="adj" fmla="val 3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65" name="TextBox 164"/>
            <p:cNvSpPr txBox="1"/>
            <p:nvPr/>
          </p:nvSpPr>
          <p:spPr>
            <a:xfrm>
              <a:off x="2397848" y="4355736"/>
              <a:ext cx="1429408" cy="253916"/>
            </a:xfrm>
            <a:prstGeom prst="rect">
              <a:avLst/>
            </a:prstGeom>
            <a:noFill/>
          </p:spPr>
          <p:txBody>
            <a:bodyPr wrap="square" rtlCol="0">
              <a:spAutoFit/>
            </a:bodyPr>
            <a:lstStyle/>
            <a:p>
              <a:pPr algn="ctr"/>
              <a:r>
                <a:rPr lang="en-US" sz="1050" b="1" dirty="0" smtClean="0"/>
                <a:t>Collaboration</a:t>
              </a:r>
              <a:endParaRPr lang="en-US" sz="1050" b="1" dirty="0"/>
            </a:p>
          </p:txBody>
        </p:sp>
        <p:sp>
          <p:nvSpPr>
            <p:cNvPr id="166" name="TextBox 165"/>
            <p:cNvSpPr txBox="1"/>
            <p:nvPr/>
          </p:nvSpPr>
          <p:spPr>
            <a:xfrm>
              <a:off x="1398911" y="4764154"/>
              <a:ext cx="740290" cy="215444"/>
            </a:xfrm>
            <a:prstGeom prst="rect">
              <a:avLst/>
            </a:prstGeom>
            <a:noFill/>
          </p:spPr>
          <p:txBody>
            <a:bodyPr wrap="square" rtlCol="0">
              <a:spAutoFit/>
            </a:bodyPr>
            <a:lstStyle/>
            <a:p>
              <a:pPr algn="ctr"/>
              <a:r>
                <a:rPr lang="en-US" sz="800" b="1" dirty="0" smtClean="0"/>
                <a:t>Independent</a:t>
              </a:r>
              <a:endParaRPr lang="en-US" sz="800" b="1" dirty="0"/>
            </a:p>
          </p:txBody>
        </p:sp>
        <p:sp>
          <p:nvSpPr>
            <p:cNvPr id="167" name="TextBox 166"/>
            <p:cNvSpPr txBox="1"/>
            <p:nvPr/>
          </p:nvSpPr>
          <p:spPr>
            <a:xfrm>
              <a:off x="4070097" y="4765859"/>
              <a:ext cx="1022378" cy="338554"/>
            </a:xfrm>
            <a:prstGeom prst="rect">
              <a:avLst/>
            </a:prstGeom>
            <a:noFill/>
          </p:spPr>
          <p:txBody>
            <a:bodyPr wrap="square" rtlCol="0">
              <a:spAutoFit/>
            </a:bodyPr>
            <a:lstStyle/>
            <a:p>
              <a:pPr algn="ctr"/>
              <a:r>
                <a:rPr lang="en-US" sz="800" b="1" dirty="0" smtClean="0"/>
                <a:t>Highly Collaborative</a:t>
              </a:r>
              <a:endParaRPr lang="en-US" sz="800" b="1" dirty="0"/>
            </a:p>
          </p:txBody>
        </p:sp>
        <p:sp>
          <p:nvSpPr>
            <p:cNvPr id="168" name="Rectangle 167"/>
            <p:cNvSpPr/>
            <p:nvPr/>
          </p:nvSpPr>
          <p:spPr>
            <a:xfrm>
              <a:off x="3826763" y="4500617"/>
              <a:ext cx="75052" cy="367080"/>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grpSp>
      <p:grpSp>
        <p:nvGrpSpPr>
          <p:cNvPr id="169" name="Group 168"/>
          <p:cNvGrpSpPr/>
          <p:nvPr/>
        </p:nvGrpSpPr>
        <p:grpSpPr>
          <a:xfrm>
            <a:off x="2450140" y="1913145"/>
            <a:ext cx="4525637" cy="3947224"/>
            <a:chOff x="5514146" y="3593653"/>
            <a:chExt cx="3384288" cy="2852714"/>
          </a:xfrm>
        </p:grpSpPr>
        <p:sp>
          <p:nvSpPr>
            <p:cNvPr id="170" name="Rectangle 169"/>
            <p:cNvSpPr/>
            <p:nvPr/>
          </p:nvSpPr>
          <p:spPr>
            <a:xfrm>
              <a:off x="5528272" y="3593653"/>
              <a:ext cx="3286686" cy="2852714"/>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1" name="Group 170"/>
            <p:cNvGrpSpPr/>
            <p:nvPr/>
          </p:nvGrpSpPr>
          <p:grpSpPr>
            <a:xfrm>
              <a:off x="5514146" y="3694413"/>
              <a:ext cx="3384288" cy="2605064"/>
              <a:chOff x="6162276" y="3155146"/>
              <a:chExt cx="2762295" cy="2659492"/>
            </a:xfrm>
          </p:grpSpPr>
          <p:sp>
            <p:nvSpPr>
              <p:cNvPr id="172" name="TextBox 171"/>
              <p:cNvSpPr txBox="1"/>
              <p:nvPr/>
            </p:nvSpPr>
            <p:spPr>
              <a:xfrm>
                <a:off x="6162276" y="3155146"/>
                <a:ext cx="2762295" cy="369332"/>
              </a:xfrm>
              <a:prstGeom prst="rect">
                <a:avLst/>
              </a:prstGeom>
              <a:noFill/>
            </p:spPr>
            <p:txBody>
              <a:bodyPr wrap="none" rtlCol="0">
                <a:spAutoFit/>
              </a:bodyPr>
              <a:lstStyle/>
              <a:p>
                <a:pPr algn="ctr"/>
                <a:r>
                  <a:rPr lang="en-US" dirty="0" smtClean="0"/>
                  <a:t>Complex Data Environment</a:t>
                </a:r>
                <a:endParaRPr lang="en-US" dirty="0"/>
              </a:p>
            </p:txBody>
          </p:sp>
          <p:pic>
            <p:nvPicPr>
              <p:cNvPr id="173" name="Picture 172" descr="UMHS_Data_Architecture.jpg"/>
              <p:cNvPicPr/>
              <p:nvPr/>
            </p:nvPicPr>
            <p:blipFill>
              <a:blip r:embed="rId5" cstate="print"/>
              <a:stretch>
                <a:fillRect/>
              </a:stretch>
            </p:blipFill>
            <p:spPr>
              <a:xfrm>
                <a:off x="6295472" y="3609330"/>
                <a:ext cx="2424758" cy="2205308"/>
              </a:xfrm>
              <a:prstGeom prst="rect">
                <a:avLst/>
              </a:prstGeom>
            </p:spPr>
          </p:pic>
        </p:grpSp>
      </p:grpSp>
    </p:spTree>
    <p:extLst>
      <p:ext uri="{BB962C8B-B14F-4D97-AF65-F5344CB8AC3E}">
        <p14:creationId xmlns:p14="http://schemas.microsoft.com/office/powerpoint/2010/main" val="586327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1000" fill="hold"/>
                                        <p:tgtEl>
                                          <p:spTgt spid="117"/>
                                        </p:tgtEl>
                                      </p:cBhvr>
                                      <p:by x="50000" y="50000"/>
                                    </p:animScale>
                                  </p:childTnLst>
                                </p:cTn>
                              </p:par>
                            </p:childTnLst>
                          </p:cTn>
                        </p:par>
                        <p:par>
                          <p:cTn id="11" fill="hold">
                            <p:stCondLst>
                              <p:cond delay="1000"/>
                            </p:stCondLst>
                            <p:childTnLst>
                              <p:par>
                                <p:cTn id="12" presetID="0" presetClass="path" presetSubtype="0" accel="50000" decel="50000" fill="hold" nodeType="afterEffect">
                                  <p:stCondLst>
                                    <p:cond delay="0"/>
                                  </p:stCondLst>
                                  <p:childTnLst>
                                    <p:animMotion origin="layout" path="M 8.33333E-7 -8.51852E-6 L -0.31997 -0.25186 " pathEditMode="relative" ptsTypes="AA">
                                      <p:cBhvr>
                                        <p:cTn id="13" dur="1000" fill="hold"/>
                                        <p:tgtEl>
                                          <p:spTgt spid="117"/>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1000" fill="hold"/>
                                        <p:tgtEl>
                                          <p:spTgt spid="121"/>
                                        </p:tgtEl>
                                      </p:cBhvr>
                                      <p:by x="50000" y="50000"/>
                                    </p:animScale>
                                  </p:childTnLst>
                                </p:cTn>
                              </p:par>
                            </p:childTnLst>
                          </p:cTn>
                        </p:par>
                        <p:par>
                          <p:cTn id="22" fill="hold">
                            <p:stCondLst>
                              <p:cond delay="1000"/>
                            </p:stCondLst>
                            <p:childTnLst>
                              <p:par>
                                <p:cTn id="23" presetID="0" presetClass="path" presetSubtype="0" accel="50000" decel="50000" fill="hold" nodeType="afterEffect">
                                  <p:stCondLst>
                                    <p:cond delay="0"/>
                                  </p:stCondLst>
                                  <p:childTnLst>
                                    <p:animMotion origin="layout" path="M 4.44444E-6 2.59259E-6 L 0.26302 -0.22709 " pathEditMode="relative" rAng="0" ptsTypes="AA">
                                      <p:cBhvr>
                                        <p:cTn id="24" dur="1000" fill="hold"/>
                                        <p:tgtEl>
                                          <p:spTgt spid="121"/>
                                        </p:tgtEl>
                                        <p:attrNameLst>
                                          <p:attrName>ppt_x</p:attrName>
                                          <p:attrName>ppt_y</p:attrName>
                                        </p:attrNameLst>
                                      </p:cBhvr>
                                      <p:rCtr x="13142" y="-11366"/>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1000" fill="hold"/>
                                        <p:tgtEl>
                                          <p:spTgt spid="139"/>
                                        </p:tgtEl>
                                      </p:cBhvr>
                                      <p:by x="50000" y="50000"/>
                                    </p:animScale>
                                  </p:childTnLst>
                                </p:cTn>
                              </p:par>
                            </p:childTnLst>
                          </p:cTn>
                        </p:par>
                        <p:par>
                          <p:cTn id="33" fill="hold">
                            <p:stCondLst>
                              <p:cond delay="1000"/>
                            </p:stCondLst>
                            <p:childTnLst>
                              <p:par>
                                <p:cTn id="34" presetID="0" presetClass="path" presetSubtype="0" accel="50000" decel="50000" fill="hold" nodeType="afterEffect">
                                  <p:stCondLst>
                                    <p:cond delay="0"/>
                                  </p:stCondLst>
                                  <p:childTnLst>
                                    <p:animMotion origin="layout" path="M -4.16667E-6 7.40741E-7 L -0.0026 -0.21991 " pathEditMode="relative" ptsTypes="AA">
                                      <p:cBhvr>
                                        <p:cTn id="35" dur="1000" fill="hold"/>
                                        <p:tgtEl>
                                          <p:spTgt spid="139"/>
                                        </p:tgtEl>
                                        <p:attrNameLst>
                                          <p:attrName>ppt_x</p:attrName>
                                          <p:attrName>ppt_y</p:attrName>
                                        </p:attrNameLst>
                                      </p:cBhvr>
                                    </p:animMotion>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1000" fill="hold"/>
                                        <p:tgtEl>
                                          <p:spTgt spid="146"/>
                                        </p:tgtEl>
                                      </p:cBhvr>
                                      <p:by x="50000" y="50000"/>
                                    </p:animScale>
                                  </p:childTnLst>
                                </p:cTn>
                              </p:par>
                            </p:childTnLst>
                          </p:cTn>
                        </p:par>
                        <p:par>
                          <p:cTn id="44" fill="hold">
                            <p:stCondLst>
                              <p:cond delay="1000"/>
                            </p:stCondLst>
                            <p:childTnLst>
                              <p:par>
                                <p:cTn id="45" presetID="0" presetClass="path" presetSubtype="0" accel="50000" decel="50000" fill="hold" nodeType="afterEffect">
                                  <p:stCondLst>
                                    <p:cond delay="0"/>
                                  </p:stCondLst>
                                  <p:childTnLst>
                                    <p:animMotion origin="layout" path="M 1.38889E-6 -1.85185E-6 L -0.23594 0.14074 " pathEditMode="relative" ptsTypes="AA">
                                      <p:cBhvr>
                                        <p:cTn id="46" dur="1000" fill="hold"/>
                                        <p:tgtEl>
                                          <p:spTgt spid="146"/>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nodeType="clickEffect">
                                  <p:stCondLst>
                                    <p:cond delay="0"/>
                                  </p:stCondLst>
                                  <p:childTnLst>
                                    <p:animScale>
                                      <p:cBhvr>
                                        <p:cTn id="54" dur="1000" fill="hold"/>
                                        <p:tgtEl>
                                          <p:spTgt spid="169"/>
                                        </p:tgtEl>
                                      </p:cBhvr>
                                      <p:by x="50000" y="50000"/>
                                    </p:animScale>
                                  </p:childTnLst>
                                </p:cTn>
                              </p:par>
                            </p:childTnLst>
                          </p:cTn>
                        </p:par>
                        <p:par>
                          <p:cTn id="55" fill="hold">
                            <p:stCondLst>
                              <p:cond delay="1000"/>
                            </p:stCondLst>
                            <p:childTnLst>
                              <p:par>
                                <p:cTn id="56" presetID="0" presetClass="path" presetSubtype="0" accel="50000" decel="50000" fill="hold" nodeType="afterEffect">
                                  <p:stCondLst>
                                    <p:cond delay="0"/>
                                  </p:stCondLst>
                                  <p:childTnLst>
                                    <p:animMotion origin="layout" path="M 2.22222E-6 3.33333E-6 L 0.25937 0.12916 " pathEditMode="relative" rAng="0" ptsTypes="AA">
                                      <p:cBhvr>
                                        <p:cTn id="57" dur="1000" fill="hold"/>
                                        <p:tgtEl>
                                          <p:spTgt spid="169"/>
                                        </p:tgtEl>
                                        <p:attrNameLst>
                                          <p:attrName>ppt_x</p:attrName>
                                          <p:attrName>ppt_y</p:attrName>
                                        </p:attrNameLst>
                                      </p:cBhvr>
                                      <p:rCtr x="12969" y="6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2143" y="2045194"/>
            <a:ext cx="8654143" cy="3853543"/>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Position for the Future</a:t>
            </a:r>
            <a:endParaRPr lang="en-US" dirty="0"/>
          </a:p>
        </p:txBody>
      </p:sp>
      <p:sp>
        <p:nvSpPr>
          <p:cNvPr id="3" name="Content Placeholder 2"/>
          <p:cNvSpPr>
            <a:spLocks noGrp="1"/>
          </p:cNvSpPr>
          <p:nvPr>
            <p:ph idx="1"/>
          </p:nvPr>
        </p:nvSpPr>
        <p:spPr>
          <a:xfrm>
            <a:off x="380998" y="1545769"/>
            <a:ext cx="8545288" cy="4225111"/>
          </a:xfrm>
        </p:spPr>
        <p:txBody>
          <a:bodyPr>
            <a:normAutofit fontScale="62500" lnSpcReduction="20000"/>
          </a:bodyPr>
          <a:lstStyle/>
          <a:p>
            <a:pPr>
              <a:buNone/>
            </a:pPr>
            <a:r>
              <a:rPr lang="en-US" sz="3400" b="1" dirty="0" smtClean="0"/>
              <a:t>To achieve UMHS strategic objectives, research needs to be able to…</a:t>
            </a:r>
          </a:p>
          <a:p>
            <a:pPr>
              <a:buNone/>
            </a:pPr>
            <a:endParaRPr lang="en-US" b="1" dirty="0" smtClean="0"/>
          </a:p>
          <a:p>
            <a:pPr>
              <a:spcBef>
                <a:spcPts val="1400"/>
              </a:spcBef>
            </a:pPr>
            <a:r>
              <a:rPr lang="en-US" dirty="0" smtClean="0"/>
              <a:t>Depend on </a:t>
            </a:r>
            <a:r>
              <a:rPr lang="en-US" b="1" dirty="0" smtClean="0"/>
              <a:t>access to UMHS-wide phenotypic and genotypic data </a:t>
            </a:r>
            <a:r>
              <a:rPr lang="en-US" dirty="0" smtClean="0"/>
              <a:t>that is high-quality and adheres to an agreed upon set of standards</a:t>
            </a:r>
          </a:p>
          <a:p>
            <a:pPr>
              <a:spcBef>
                <a:spcPts val="1400"/>
              </a:spcBef>
            </a:pPr>
            <a:r>
              <a:rPr lang="en-US" dirty="0" smtClean="0"/>
              <a:t>Discover </a:t>
            </a:r>
            <a:r>
              <a:rPr lang="en-US" b="1" dirty="0" smtClean="0"/>
              <a:t>new scientific hypotheses and analytical methods </a:t>
            </a:r>
            <a:r>
              <a:rPr lang="en-US" dirty="0" smtClean="0"/>
              <a:t>by looking across a comprehensive set of historic patient care and study data</a:t>
            </a:r>
          </a:p>
          <a:p>
            <a:pPr>
              <a:spcBef>
                <a:spcPts val="1400"/>
              </a:spcBef>
            </a:pPr>
            <a:r>
              <a:rPr lang="en-US" dirty="0" smtClean="0"/>
              <a:t>Launch retrospective studies </a:t>
            </a:r>
            <a:r>
              <a:rPr lang="en-US" b="1" dirty="0" smtClean="0"/>
              <a:t>leveraging the full complement of our data and </a:t>
            </a:r>
            <a:r>
              <a:rPr lang="en-US" b="1" dirty="0" err="1" smtClean="0"/>
              <a:t>biospecimens</a:t>
            </a:r>
            <a:endParaRPr lang="en-US" b="1" dirty="0" smtClean="0"/>
          </a:p>
          <a:p>
            <a:pPr>
              <a:spcBef>
                <a:spcPts val="1400"/>
              </a:spcBef>
            </a:pPr>
            <a:r>
              <a:rPr lang="en-US" b="1" dirty="0" smtClean="0"/>
              <a:t>Improve patient care </a:t>
            </a:r>
            <a:r>
              <a:rPr lang="en-US" dirty="0" smtClean="0"/>
              <a:t>by making quality and outcome research not only more efficient, but by increasing its scope and depth</a:t>
            </a:r>
          </a:p>
          <a:p>
            <a:pPr>
              <a:spcBef>
                <a:spcPts val="1400"/>
              </a:spcBef>
            </a:pPr>
            <a:r>
              <a:rPr lang="en-US" dirty="0" smtClean="0"/>
              <a:t>Support all the above needs in such a way that ensures that UMHS is in </a:t>
            </a:r>
            <a:r>
              <a:rPr lang="en-US" b="1" dirty="0" smtClean="0"/>
              <a:t>full compliance with regulations and laws</a:t>
            </a:r>
          </a:p>
          <a:p>
            <a:pPr>
              <a:buNone/>
            </a:pPr>
            <a:endParaRPr lang="en-US" dirty="0"/>
          </a:p>
        </p:txBody>
      </p:sp>
      <p:sp>
        <p:nvSpPr>
          <p:cNvPr id="4" name="Slide Number Placeholder 3"/>
          <p:cNvSpPr>
            <a:spLocks noGrp="1"/>
          </p:cNvSpPr>
          <p:nvPr>
            <p:ph type="sldNum" sz="quarter" idx="12"/>
          </p:nvPr>
        </p:nvSpPr>
        <p:spPr/>
        <p:txBody>
          <a:bodyPr/>
          <a:lstStyle/>
          <a:p>
            <a:fld id="{A335DB75-D918-3E44-B03B-95EC8385754F}" type="slidenum">
              <a:rPr lang="en-US" smtClean="0"/>
              <a:pPr/>
              <a:t>5</a:t>
            </a:fld>
            <a:endParaRPr lang="en-US" dirty="0"/>
          </a:p>
        </p:txBody>
      </p:sp>
    </p:spTree>
    <p:extLst>
      <p:ext uri="{BB962C8B-B14F-4D97-AF65-F5344CB8AC3E}">
        <p14:creationId xmlns:p14="http://schemas.microsoft.com/office/powerpoint/2010/main" val="4826545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2143" y="1539705"/>
            <a:ext cx="8654143" cy="3853543"/>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Project</a:t>
            </a:r>
            <a:endParaRPr lang="en-US" dirty="0"/>
          </a:p>
        </p:txBody>
      </p:sp>
      <p:sp>
        <p:nvSpPr>
          <p:cNvPr id="3" name="Content Placeholder 2"/>
          <p:cNvSpPr>
            <a:spLocks noGrp="1"/>
          </p:cNvSpPr>
          <p:nvPr>
            <p:ph idx="1"/>
          </p:nvPr>
        </p:nvSpPr>
        <p:spPr>
          <a:xfrm>
            <a:off x="380998" y="1545769"/>
            <a:ext cx="8545288" cy="4332517"/>
          </a:xfrm>
        </p:spPr>
        <p:txBody>
          <a:bodyPr>
            <a:normAutofit/>
          </a:bodyPr>
          <a:lstStyle/>
          <a:p>
            <a:pPr marL="0" indent="0">
              <a:buNone/>
            </a:pPr>
            <a:r>
              <a:rPr lang="en-US" dirty="0" smtClean="0"/>
              <a:t>The overall</a:t>
            </a:r>
            <a:r>
              <a:rPr lang="en-US" dirty="0"/>
              <a:t> </a:t>
            </a:r>
            <a:r>
              <a:rPr lang="en-US" dirty="0" smtClean="0"/>
              <a:t>goal</a:t>
            </a:r>
            <a:r>
              <a:rPr lang="en-US" dirty="0"/>
              <a:t> </a:t>
            </a:r>
            <a:r>
              <a:rPr lang="en-US" dirty="0" smtClean="0"/>
              <a:t>of</a:t>
            </a:r>
            <a:r>
              <a:rPr lang="en-US" dirty="0"/>
              <a:t> </a:t>
            </a:r>
            <a:r>
              <a:rPr lang="en-US" dirty="0" smtClean="0"/>
              <a:t>the</a:t>
            </a:r>
            <a:r>
              <a:rPr lang="en-US" dirty="0"/>
              <a:t> </a:t>
            </a:r>
            <a:r>
              <a:rPr lang="en-US" dirty="0" smtClean="0"/>
              <a:t>Research</a:t>
            </a:r>
            <a:r>
              <a:rPr lang="en-US" dirty="0"/>
              <a:t> </a:t>
            </a:r>
            <a:r>
              <a:rPr lang="en-US" dirty="0" smtClean="0"/>
              <a:t>Data</a:t>
            </a:r>
            <a:r>
              <a:rPr lang="en-US" dirty="0"/>
              <a:t> </a:t>
            </a:r>
            <a:r>
              <a:rPr lang="en-US" dirty="0" smtClean="0"/>
              <a:t>Strategy</a:t>
            </a:r>
            <a:r>
              <a:rPr lang="en-US" dirty="0"/>
              <a:t> </a:t>
            </a:r>
            <a:r>
              <a:rPr lang="en-US" dirty="0" smtClean="0"/>
              <a:t>and</a:t>
            </a:r>
            <a:r>
              <a:rPr lang="en-US" dirty="0"/>
              <a:t> </a:t>
            </a:r>
            <a:r>
              <a:rPr lang="en-US" dirty="0" smtClean="0"/>
              <a:t>Plan</a:t>
            </a:r>
            <a:r>
              <a:rPr lang="en-US" dirty="0"/>
              <a:t> </a:t>
            </a:r>
            <a:r>
              <a:rPr lang="en-US" dirty="0" smtClean="0"/>
              <a:t>(RDSP) Project is to</a:t>
            </a:r>
            <a:r>
              <a:rPr lang="en-US" dirty="0"/>
              <a:t> </a:t>
            </a:r>
            <a:r>
              <a:rPr lang="en-US" dirty="0" smtClean="0"/>
              <a:t>produce</a:t>
            </a:r>
            <a:r>
              <a:rPr lang="en-US" dirty="0"/>
              <a:t> </a:t>
            </a:r>
            <a:r>
              <a:rPr lang="en-US" dirty="0" smtClean="0"/>
              <a:t>an</a:t>
            </a:r>
            <a:r>
              <a:rPr lang="en-US" dirty="0"/>
              <a:t> </a:t>
            </a:r>
            <a:r>
              <a:rPr lang="en-US" b="1" dirty="0" smtClean="0"/>
              <a:t>actionable</a:t>
            </a:r>
            <a:r>
              <a:rPr lang="en-US" b="1" dirty="0"/>
              <a:t> </a:t>
            </a:r>
            <a:r>
              <a:rPr lang="en-US" b="1" dirty="0" smtClean="0"/>
              <a:t>roadmap</a:t>
            </a:r>
            <a:r>
              <a:rPr lang="en-US" dirty="0" smtClean="0"/>
              <a:t> to inform research, health system, and IT executive leadership</a:t>
            </a:r>
            <a:r>
              <a:rPr lang="en-US" dirty="0"/>
              <a:t> </a:t>
            </a:r>
            <a:r>
              <a:rPr lang="en-US" dirty="0" smtClean="0"/>
              <a:t>of decisions</a:t>
            </a:r>
            <a:r>
              <a:rPr lang="en-US" dirty="0"/>
              <a:t> </a:t>
            </a:r>
            <a:r>
              <a:rPr lang="en-US" dirty="0" smtClean="0"/>
              <a:t>and</a:t>
            </a:r>
            <a:r>
              <a:rPr lang="en-US" dirty="0"/>
              <a:t> </a:t>
            </a:r>
            <a:r>
              <a:rPr lang="en-US" dirty="0" smtClean="0"/>
              <a:t>systematic</a:t>
            </a:r>
            <a:r>
              <a:rPr lang="en-US" dirty="0"/>
              <a:t> </a:t>
            </a:r>
            <a:r>
              <a:rPr lang="en-US" dirty="0" smtClean="0"/>
              <a:t>steps</a:t>
            </a:r>
            <a:r>
              <a:rPr lang="en-US" dirty="0"/>
              <a:t> </a:t>
            </a:r>
            <a:r>
              <a:rPr lang="en-US" dirty="0" smtClean="0"/>
              <a:t>necessary to </a:t>
            </a:r>
            <a:r>
              <a:rPr lang="en-US" b="1" dirty="0" smtClean="0"/>
              <a:t>transform</a:t>
            </a:r>
            <a:r>
              <a:rPr lang="en-US" b="1" dirty="0"/>
              <a:t> </a:t>
            </a:r>
            <a:r>
              <a:rPr lang="en-US" b="1" dirty="0" smtClean="0"/>
              <a:t>the</a:t>
            </a:r>
            <a:r>
              <a:rPr lang="en-US" b="1" dirty="0"/>
              <a:t> </a:t>
            </a:r>
            <a:r>
              <a:rPr lang="en-US" b="1" dirty="0" smtClean="0"/>
              <a:t>research</a:t>
            </a:r>
            <a:r>
              <a:rPr lang="en-US" b="1" dirty="0"/>
              <a:t> </a:t>
            </a:r>
            <a:r>
              <a:rPr lang="en-US" b="1" dirty="0" smtClean="0"/>
              <a:t>IT</a:t>
            </a:r>
            <a:r>
              <a:rPr lang="en-US" b="1" dirty="0"/>
              <a:t> </a:t>
            </a:r>
            <a:r>
              <a:rPr lang="en-US" b="1" dirty="0" smtClean="0"/>
              <a:t>platform </a:t>
            </a:r>
            <a:r>
              <a:rPr lang="en-US" dirty="0" smtClean="0"/>
              <a:t>and related infrastructure and</a:t>
            </a:r>
            <a:r>
              <a:rPr lang="en-US" dirty="0"/>
              <a:t> </a:t>
            </a:r>
            <a:r>
              <a:rPr lang="en-US" dirty="0" smtClean="0"/>
              <a:t>operations.</a:t>
            </a:r>
            <a:endParaRPr lang="en-US" dirty="0"/>
          </a:p>
        </p:txBody>
      </p:sp>
      <p:sp>
        <p:nvSpPr>
          <p:cNvPr id="4" name="Slide Number Placeholder 3"/>
          <p:cNvSpPr>
            <a:spLocks noGrp="1"/>
          </p:cNvSpPr>
          <p:nvPr>
            <p:ph type="sldNum" sz="quarter" idx="12"/>
          </p:nvPr>
        </p:nvSpPr>
        <p:spPr/>
        <p:txBody>
          <a:bodyPr/>
          <a:lstStyle/>
          <a:p>
            <a:fld id="{A335DB75-D918-3E44-B03B-95EC8385754F}" type="slidenum">
              <a:rPr lang="en-US" smtClean="0"/>
              <a:pPr/>
              <a:t>6</a:t>
            </a:fld>
            <a:endParaRPr lang="en-US" dirty="0"/>
          </a:p>
        </p:txBody>
      </p:sp>
    </p:spTree>
    <p:extLst>
      <p:ext uri="{BB962C8B-B14F-4D97-AF65-F5344CB8AC3E}">
        <p14:creationId xmlns:p14="http://schemas.microsoft.com/office/powerpoint/2010/main" val="20348171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Project Scope</a:t>
            </a:r>
            <a:endParaRPr lang="en-US" sz="3800" dirty="0"/>
          </a:p>
        </p:txBody>
      </p:sp>
      <p:sp>
        <p:nvSpPr>
          <p:cNvPr id="3" name="Content Placeholder 2"/>
          <p:cNvSpPr>
            <a:spLocks noGrp="1"/>
          </p:cNvSpPr>
          <p:nvPr>
            <p:ph idx="1"/>
          </p:nvPr>
        </p:nvSpPr>
        <p:spPr/>
        <p:txBody>
          <a:bodyPr>
            <a:normAutofit fontScale="85000" lnSpcReduction="20000"/>
          </a:bodyPr>
          <a:lstStyle/>
          <a:p>
            <a:r>
              <a:rPr lang="en-US" dirty="0" smtClean="0"/>
              <a:t>Reviewed </a:t>
            </a:r>
          </a:p>
          <a:p>
            <a:pPr lvl="1"/>
            <a:r>
              <a:rPr lang="en-US" dirty="0" smtClean="0"/>
              <a:t>UMHS Strategic Plan</a:t>
            </a:r>
          </a:p>
          <a:p>
            <a:pPr lvl="1"/>
            <a:r>
              <a:rPr lang="en-US" dirty="0" smtClean="0"/>
              <a:t>Previous Research Data Warehouse report</a:t>
            </a:r>
          </a:p>
          <a:p>
            <a:pPr lvl="1"/>
            <a:r>
              <a:rPr lang="en-US" dirty="0" smtClean="0"/>
              <a:t>IT Strategic Plan</a:t>
            </a:r>
            <a:endParaRPr lang="en-US" dirty="0"/>
          </a:p>
          <a:p>
            <a:pPr lvl="1"/>
            <a:r>
              <a:rPr lang="en-US" dirty="0" smtClean="0"/>
              <a:t>IT landscape documentation</a:t>
            </a:r>
          </a:p>
          <a:p>
            <a:r>
              <a:rPr lang="en-US" dirty="0" smtClean="0"/>
              <a:t>Interviewed 115+ stakeholders representing</a:t>
            </a:r>
          </a:p>
          <a:p>
            <a:pPr lvl="1"/>
            <a:r>
              <a:rPr lang="en-US" dirty="0" smtClean="0"/>
              <a:t>UM</a:t>
            </a:r>
          </a:p>
          <a:p>
            <a:pPr lvl="1"/>
            <a:r>
              <a:rPr lang="en-US" dirty="0" smtClean="0"/>
              <a:t>UMHS Leadership</a:t>
            </a:r>
            <a:endParaRPr lang="en-US" dirty="0"/>
          </a:p>
          <a:p>
            <a:pPr lvl="1"/>
            <a:r>
              <a:rPr lang="en-US" dirty="0" smtClean="0"/>
              <a:t>Hospitals and Health Centers</a:t>
            </a:r>
          </a:p>
          <a:p>
            <a:pPr lvl="1"/>
            <a:r>
              <a:rPr lang="en-US" dirty="0" smtClean="0"/>
              <a:t>Medical School</a:t>
            </a:r>
          </a:p>
          <a:p>
            <a:pPr lvl="1"/>
            <a:r>
              <a:rPr lang="en-US" dirty="0" smtClean="0"/>
              <a:t>Research community</a:t>
            </a:r>
          </a:p>
          <a:p>
            <a:pPr lvl="1"/>
            <a:r>
              <a:rPr lang="en-US" dirty="0" smtClean="0"/>
              <a:t>External collaborators</a:t>
            </a:r>
            <a:endParaRPr lang="en-US" dirty="0"/>
          </a:p>
        </p:txBody>
      </p:sp>
      <p:sp>
        <p:nvSpPr>
          <p:cNvPr id="4" name="Slide Number Placeholder 3"/>
          <p:cNvSpPr>
            <a:spLocks noGrp="1"/>
          </p:cNvSpPr>
          <p:nvPr>
            <p:ph type="sldNum" sz="quarter" idx="12"/>
          </p:nvPr>
        </p:nvSpPr>
        <p:spPr/>
        <p:txBody>
          <a:bodyPr/>
          <a:lstStyle/>
          <a:p>
            <a:fld id="{A335DB75-D918-3E44-B03B-95EC8385754F}" type="slidenum">
              <a:rPr lang="en-US" smtClean="0"/>
              <a:pPr/>
              <a:t>7</a:t>
            </a:fld>
            <a:endParaRPr lang="en-US" dirty="0"/>
          </a:p>
        </p:txBody>
      </p:sp>
    </p:spTree>
    <p:extLst>
      <p:ext uri="{BB962C8B-B14F-4D97-AF65-F5344CB8AC3E}">
        <p14:creationId xmlns:p14="http://schemas.microsoft.com/office/powerpoint/2010/main" val="10068355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35DB75-D918-3E44-B03B-95EC8385754F}" type="slidenum">
              <a:rPr lang="en-US" smtClean="0"/>
              <a:pPr/>
              <a:t>8</a:t>
            </a:fld>
            <a:endParaRPr lang="en-US" dirty="0"/>
          </a:p>
        </p:txBody>
      </p:sp>
      <p:sp>
        <p:nvSpPr>
          <p:cNvPr id="5" name="Title 1"/>
          <p:cNvSpPr>
            <a:spLocks noGrp="1"/>
          </p:cNvSpPr>
          <p:nvPr>
            <p:ph type="title"/>
          </p:nvPr>
        </p:nvSpPr>
        <p:spPr/>
        <p:txBody>
          <a:bodyPr>
            <a:normAutofit/>
          </a:bodyPr>
          <a:lstStyle/>
          <a:p>
            <a:r>
              <a:rPr lang="en-US" dirty="0" smtClean="0"/>
              <a:t>Project Roadmap</a:t>
            </a:r>
            <a:endParaRPr lang="en-US" dirty="0"/>
          </a:p>
        </p:txBody>
      </p:sp>
      <p:pic>
        <p:nvPicPr>
          <p:cNvPr id="2" name="Picture 1" descr="j017853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759" y="1564538"/>
            <a:ext cx="7081823" cy="4744822"/>
          </a:xfrm>
          <a:prstGeom prst="rect">
            <a:avLst/>
          </a:prstGeom>
        </p:spPr>
      </p:pic>
    </p:spTree>
    <p:extLst>
      <p:ext uri="{BB962C8B-B14F-4D97-AF65-F5344CB8AC3E}">
        <p14:creationId xmlns:p14="http://schemas.microsoft.com/office/powerpoint/2010/main" val="9000395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Resources</a:t>
            </a:r>
            <a:endParaRPr lang="en-US" sz="3800" dirty="0"/>
          </a:p>
        </p:txBody>
      </p:sp>
      <p:sp>
        <p:nvSpPr>
          <p:cNvPr id="4" name="Slide Number Placeholder 3"/>
          <p:cNvSpPr>
            <a:spLocks noGrp="1"/>
          </p:cNvSpPr>
          <p:nvPr>
            <p:ph type="sldNum" sz="quarter" idx="12"/>
          </p:nvPr>
        </p:nvSpPr>
        <p:spPr/>
        <p:txBody>
          <a:bodyPr/>
          <a:lstStyle/>
          <a:p>
            <a:fld id="{A335DB75-D918-3E44-B03B-95EC8385754F}" type="slidenum">
              <a:rPr lang="en-US" smtClean="0"/>
              <a:pPr/>
              <a:t>9</a:t>
            </a:fld>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3288681005"/>
              </p:ext>
            </p:extLst>
          </p:nvPr>
        </p:nvGraphicFramePr>
        <p:xfrm>
          <a:off x="664308" y="1462576"/>
          <a:ext cx="7815384" cy="48937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09060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12276</TotalTime>
  <Words>657</Words>
  <Application>Microsoft Macintosh PowerPoint</Application>
  <PresentationFormat>On-screen Show (4:3)</PresentationFormat>
  <Paragraphs>126</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Building a Roadmap for Research IT</vt:lpstr>
      <vt:lpstr>Objectives</vt:lpstr>
      <vt:lpstr>Background</vt:lpstr>
      <vt:lpstr>Our Challenge</vt:lpstr>
      <vt:lpstr>Position for the Future</vt:lpstr>
      <vt:lpstr>Project</vt:lpstr>
      <vt:lpstr>Project Scope</vt:lpstr>
      <vt:lpstr>Project Roadmap</vt:lpstr>
      <vt:lpstr>Resources</vt:lpstr>
      <vt:lpstr>What’s Our Trick?</vt:lpstr>
      <vt:lpstr>PowerPoint Presentation</vt:lpstr>
    </vt:vector>
  </TitlesOfParts>
  <Company>5AM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Maki Duncan</dc:creator>
  <cp:lastModifiedBy>JSBrussolo</cp:lastModifiedBy>
  <cp:revision>232</cp:revision>
  <dcterms:created xsi:type="dcterms:W3CDTF">2012-08-20T00:13:54Z</dcterms:created>
  <dcterms:modified xsi:type="dcterms:W3CDTF">2012-09-06T11:46:51Z</dcterms:modified>
</cp:coreProperties>
</file>